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17" r:id="rId2"/>
    <p:sldId id="319" r:id="rId3"/>
    <p:sldId id="320" r:id="rId4"/>
    <p:sldId id="307" r:id="rId5"/>
    <p:sldId id="308" r:id="rId6"/>
    <p:sldId id="309" r:id="rId7"/>
    <p:sldId id="313" r:id="rId8"/>
    <p:sldId id="312" r:id="rId9"/>
    <p:sldId id="310" r:id="rId10"/>
    <p:sldId id="314" r:id="rId11"/>
    <p:sldId id="311" r:id="rId12"/>
    <p:sldId id="315" r:id="rId13"/>
    <p:sldId id="257" r:id="rId14"/>
    <p:sldId id="256" r:id="rId15"/>
    <p:sldId id="258" r:id="rId16"/>
    <p:sldId id="259" r:id="rId17"/>
    <p:sldId id="260" r:id="rId18"/>
    <p:sldId id="267" r:id="rId19"/>
    <p:sldId id="324" r:id="rId20"/>
    <p:sldId id="330" r:id="rId21"/>
    <p:sldId id="261" r:id="rId22"/>
    <p:sldId id="266" r:id="rId23"/>
    <p:sldId id="325" r:id="rId24"/>
    <p:sldId id="331" r:id="rId25"/>
    <p:sldId id="262" r:id="rId26"/>
    <p:sldId id="265" r:id="rId27"/>
    <p:sldId id="326" r:id="rId28"/>
    <p:sldId id="263" r:id="rId29"/>
    <p:sldId id="328" r:id="rId30"/>
    <p:sldId id="264" r:id="rId31"/>
    <p:sldId id="332" r:id="rId32"/>
    <p:sldId id="273" r:id="rId33"/>
    <p:sldId id="270" r:id="rId34"/>
    <p:sldId id="272" r:id="rId35"/>
    <p:sldId id="274" r:id="rId36"/>
    <p:sldId id="268" r:id="rId37"/>
    <p:sldId id="271"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4" autoAdjust="0"/>
    <p:restoredTop sz="83136" autoAdjust="0"/>
  </p:normalViewPr>
  <p:slideViewPr>
    <p:cSldViewPr>
      <p:cViewPr varScale="1">
        <p:scale>
          <a:sx n="67" d="100"/>
          <a:sy n="67" d="100"/>
        </p:scale>
        <p:origin x="1371" y="3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n Nguyen" userId="2d9f84cf0875947f" providerId="LiveId" clId="{E833A458-6C25-434F-B67A-C39E07B872EC}"/>
    <pc:docChg chg="delSld">
      <pc:chgData name="Tin Nguyen" userId="2d9f84cf0875947f" providerId="LiveId" clId="{E833A458-6C25-434F-B67A-C39E07B872EC}" dt="2020-05-02T04:08:17.383" v="0" actId="47"/>
      <pc:docMkLst>
        <pc:docMk/>
      </pc:docMkLst>
      <pc:sldChg chg="del">
        <pc:chgData name="Tin Nguyen" userId="2d9f84cf0875947f" providerId="LiveId" clId="{E833A458-6C25-434F-B67A-C39E07B872EC}" dt="2020-05-02T04:08:17.383" v="0" actId="47"/>
        <pc:sldMkLst>
          <pc:docMk/>
          <pc:sldMk cId="2394299056"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8DA48A-59EA-4380-878E-1721297C40BD}" type="datetimeFigureOut">
              <a:rPr lang="vi-VN" smtClean="0"/>
              <a:t>02/05/2020</a:t>
            </a:fld>
            <a:endParaRPr lang="vi-V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31E00F-D977-4894-B710-D60A9994988C}" type="slidenum">
              <a:rPr lang="vi-VN" smtClean="0"/>
              <a:t>‹#›</a:t>
            </a:fld>
            <a:endParaRPr lang="vi-VN"/>
          </a:p>
        </p:txBody>
      </p:sp>
    </p:spTree>
    <p:extLst>
      <p:ext uri="{BB962C8B-B14F-4D97-AF65-F5344CB8AC3E}">
        <p14:creationId xmlns:p14="http://schemas.microsoft.com/office/powerpoint/2010/main" val="215576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"Ngôi sao" được hình thành bởi các hố trên yên (suprasellar cistern), trong đó có cấu trúc quan trọng như các mạch máu của vòng Willis. Phần nằm ở giữa nhất của thùy thái dương là thùy móc (the uncus), hình thành ranh giới bên của hố trên yên trên lát cắt này. Lưu ý hình dạng của não thất tư, giống như một chữ thường "n".</a:t>
            </a:r>
          </a:p>
        </p:txBody>
      </p:sp>
      <p:sp>
        <p:nvSpPr>
          <p:cNvPr id="4" name="Slide Number Placeholder 3"/>
          <p:cNvSpPr>
            <a:spLocks noGrp="1"/>
          </p:cNvSpPr>
          <p:nvPr>
            <p:ph type="sldNum" sz="quarter" idx="10"/>
          </p:nvPr>
        </p:nvSpPr>
        <p:spPr/>
        <p:txBody>
          <a:bodyPr/>
          <a:lstStyle/>
          <a:p>
            <a:fld id="{E431E00F-D977-4894-B710-D60A9994988C}" type="slidenum">
              <a:rPr lang="vi-VN" smtClean="0"/>
              <a:t>18</a:t>
            </a:fld>
            <a:endParaRPr lang="vi-VN"/>
          </a:p>
        </p:txBody>
      </p:sp>
    </p:spTree>
    <p:extLst>
      <p:ext uri="{BB962C8B-B14F-4D97-AF65-F5344CB8AC3E}">
        <p14:creationId xmlns:p14="http://schemas.microsoft.com/office/powerpoint/2010/main" val="1956081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Dấu</a:t>
            </a:r>
            <a:r>
              <a:rPr lang="en-US" dirty="0"/>
              <a:t> </a:t>
            </a:r>
            <a:r>
              <a:rPr lang="en-US" dirty="0" err="1"/>
              <a:t>xuyên</a:t>
            </a:r>
            <a:r>
              <a:rPr lang="en-US" baseline="0" dirty="0"/>
              <a:t> </a:t>
            </a:r>
            <a:r>
              <a:rPr lang="en-US" baseline="0" dirty="0" err="1"/>
              <a:t>thành</a:t>
            </a:r>
            <a:r>
              <a:rPr lang="en-US" baseline="0" dirty="0"/>
              <a:t>: 1 </a:t>
            </a:r>
            <a:r>
              <a:rPr lang="en-US" baseline="0" dirty="0" err="1"/>
              <a:t>tổn</a:t>
            </a:r>
            <a:r>
              <a:rPr lang="en-US" baseline="0" dirty="0"/>
              <a:t> </a:t>
            </a:r>
            <a:r>
              <a:rPr lang="en-US" baseline="0" dirty="0" err="1"/>
              <a:t>thương</a:t>
            </a:r>
            <a:r>
              <a:rPr lang="en-US" baseline="0" dirty="0"/>
              <a:t> </a:t>
            </a:r>
            <a:r>
              <a:rPr lang="en-US" baseline="0" dirty="0" err="1"/>
              <a:t>giảm</a:t>
            </a:r>
            <a:r>
              <a:rPr lang="en-US" baseline="0" dirty="0"/>
              <a:t> </a:t>
            </a:r>
            <a:r>
              <a:rPr lang="en-US" baseline="0" dirty="0" err="1"/>
              <a:t>đậm</a:t>
            </a:r>
            <a:r>
              <a:rPr lang="en-US" baseline="0" dirty="0"/>
              <a:t> </a:t>
            </a:r>
            <a:r>
              <a:rPr lang="en-US" baseline="0" dirty="0" err="1"/>
              <a:t>độ</a:t>
            </a:r>
            <a:r>
              <a:rPr lang="en-US" baseline="0" dirty="0"/>
              <a:t> </a:t>
            </a:r>
            <a:r>
              <a:rPr lang="en-US" baseline="0" dirty="0" err="1"/>
              <a:t>gần</a:t>
            </a:r>
            <a:r>
              <a:rPr lang="en-US" baseline="0" dirty="0"/>
              <a:t> </a:t>
            </a:r>
            <a:r>
              <a:rPr lang="en-US" baseline="0" dirty="0" err="1"/>
              <a:t>não</a:t>
            </a:r>
            <a:r>
              <a:rPr lang="en-US" baseline="0" dirty="0"/>
              <a:t> </a:t>
            </a:r>
            <a:r>
              <a:rPr lang="en-US" baseline="0" dirty="0" err="1"/>
              <a:t>thất</a:t>
            </a:r>
            <a:r>
              <a:rPr lang="en-US" baseline="0" dirty="0"/>
              <a:t> </a:t>
            </a:r>
            <a:r>
              <a:rPr lang="en-US" baseline="0" dirty="0" err="1"/>
              <a:t>gợi</a:t>
            </a:r>
            <a:r>
              <a:rPr lang="en-US" baseline="0" dirty="0"/>
              <a:t> ý </a:t>
            </a:r>
            <a:r>
              <a:rPr lang="en-US" baseline="0" dirty="0" err="1"/>
              <a:t>sự</a:t>
            </a:r>
            <a:r>
              <a:rPr lang="en-US" baseline="0" dirty="0"/>
              <a:t> </a:t>
            </a:r>
            <a:r>
              <a:rPr lang="en-US" baseline="0" dirty="0" err="1"/>
              <a:t>xâm</a:t>
            </a:r>
            <a:r>
              <a:rPr lang="en-US" baseline="0" dirty="0"/>
              <a:t> </a:t>
            </a:r>
            <a:r>
              <a:rPr lang="en-US" baseline="0" dirty="0" err="1"/>
              <a:t>nhập</a:t>
            </a:r>
            <a:r>
              <a:rPr lang="en-US" baseline="0" dirty="0"/>
              <a:t> CSF </a:t>
            </a:r>
            <a:r>
              <a:rPr lang="en-US" baseline="0" dirty="0" err="1"/>
              <a:t>vào</a:t>
            </a:r>
            <a:r>
              <a:rPr lang="en-US" baseline="0" dirty="0"/>
              <a:t> </a:t>
            </a:r>
            <a:r>
              <a:rPr lang="en-US" baseline="0" dirty="0" err="1"/>
              <a:t>nhu</a:t>
            </a:r>
            <a:r>
              <a:rPr lang="en-US" baseline="0" dirty="0"/>
              <a:t> </a:t>
            </a:r>
            <a:r>
              <a:rPr lang="en-US" baseline="0" dirty="0" err="1"/>
              <a:t>mô</a:t>
            </a:r>
            <a:r>
              <a:rPr lang="en-US" baseline="0" dirty="0"/>
              <a:t> </a:t>
            </a:r>
            <a:r>
              <a:rPr lang="en-US" baseline="0" dirty="0" err="1"/>
              <a:t>não</a:t>
            </a:r>
            <a:r>
              <a:rPr lang="en-US" baseline="0" dirty="0"/>
              <a:t>. </a:t>
            </a:r>
            <a:r>
              <a:rPr lang="en-US" baseline="0" dirty="0" err="1"/>
              <a:t>Tuy</a:t>
            </a:r>
            <a:r>
              <a:rPr lang="en-US" baseline="0" dirty="0"/>
              <a:t> </a:t>
            </a:r>
            <a:r>
              <a:rPr lang="en-US" baseline="0" dirty="0" err="1"/>
              <a:t>nhiên</a:t>
            </a:r>
            <a:r>
              <a:rPr lang="en-US" baseline="0" dirty="0"/>
              <a:t>, </a:t>
            </a:r>
            <a:r>
              <a:rPr lang="en-US" baseline="0" dirty="0" err="1"/>
              <a:t>điều</a:t>
            </a:r>
            <a:r>
              <a:rPr lang="en-US" baseline="0" dirty="0"/>
              <a:t> </a:t>
            </a:r>
            <a:r>
              <a:rPr lang="en-US" baseline="0" dirty="0" err="1"/>
              <a:t>này</a:t>
            </a:r>
            <a:r>
              <a:rPr lang="en-US" baseline="0" dirty="0"/>
              <a:t> </a:t>
            </a:r>
            <a:r>
              <a:rPr lang="en-US" baseline="0" dirty="0" err="1"/>
              <a:t>là</a:t>
            </a:r>
            <a:r>
              <a:rPr lang="en-US" baseline="0" dirty="0"/>
              <a:t> </a:t>
            </a:r>
            <a:r>
              <a:rPr lang="en-US" baseline="0" dirty="0" err="1"/>
              <a:t>sai</a:t>
            </a:r>
            <a:r>
              <a:rPr lang="en-US" baseline="0" dirty="0"/>
              <a:t> </a:t>
            </a:r>
            <a:r>
              <a:rPr lang="en-US" baseline="0" dirty="0" err="1"/>
              <a:t>vì</a:t>
            </a:r>
            <a:r>
              <a:rPr lang="en-US" baseline="0" dirty="0"/>
              <a:t> CSF k </a:t>
            </a:r>
            <a:r>
              <a:rPr lang="en-US" baseline="0" dirty="0" err="1"/>
              <a:t>thấm</a:t>
            </a:r>
            <a:r>
              <a:rPr lang="en-US" baseline="0" dirty="0"/>
              <a:t> qua </a:t>
            </a:r>
            <a:r>
              <a:rPr lang="en-US" baseline="0" dirty="0" err="1"/>
              <a:t>được</a:t>
            </a:r>
            <a:r>
              <a:rPr lang="en-US" baseline="0" dirty="0"/>
              <a:t> </a:t>
            </a:r>
            <a:r>
              <a:rPr lang="en-US" baseline="0" dirty="0" err="1"/>
              <a:t>lớp</a:t>
            </a:r>
            <a:r>
              <a:rPr lang="en-US" baseline="0" dirty="0"/>
              <a:t> </a:t>
            </a:r>
            <a:r>
              <a:rPr lang="en-US" baseline="0" dirty="0" err="1"/>
              <a:t>màng</a:t>
            </a:r>
            <a:r>
              <a:rPr lang="en-US" baseline="0" dirty="0"/>
              <a:t> </a:t>
            </a:r>
            <a:r>
              <a:rPr lang="en-US" baseline="0" dirty="0" err="1"/>
              <a:t>này</a:t>
            </a:r>
            <a:r>
              <a:rPr lang="en-US" baseline="0" dirty="0"/>
              <a:t>, </a:t>
            </a:r>
            <a:r>
              <a:rPr lang="en-US" baseline="0" dirty="0" err="1"/>
              <a:t>điều</a:t>
            </a:r>
            <a:r>
              <a:rPr lang="en-US" baseline="0" dirty="0"/>
              <a:t> </a:t>
            </a:r>
            <a:r>
              <a:rPr lang="en-US" baseline="0" dirty="0" err="1"/>
              <a:t>này</a:t>
            </a:r>
            <a:r>
              <a:rPr lang="en-US" baseline="0" dirty="0"/>
              <a:t> dc </a:t>
            </a:r>
            <a:r>
              <a:rPr lang="en-US" baseline="0" dirty="0" err="1"/>
              <a:t>lý</a:t>
            </a:r>
            <a:r>
              <a:rPr lang="en-US" baseline="0" dirty="0"/>
              <a:t> </a:t>
            </a:r>
            <a:r>
              <a:rPr lang="en-US" baseline="0" dirty="0" err="1"/>
              <a:t>giải</a:t>
            </a:r>
            <a:r>
              <a:rPr lang="en-US" baseline="0" dirty="0"/>
              <a:t> </a:t>
            </a:r>
            <a:r>
              <a:rPr lang="en-US" baseline="0" dirty="0" err="1"/>
              <a:t>có</a:t>
            </a:r>
            <a:r>
              <a:rPr lang="en-US" baseline="0" dirty="0"/>
              <a:t> </a:t>
            </a:r>
            <a:r>
              <a:rPr lang="en-US" baseline="0" dirty="0" err="1"/>
              <a:t>thể</a:t>
            </a:r>
            <a:r>
              <a:rPr lang="en-US" baseline="0" dirty="0"/>
              <a:t> do </a:t>
            </a:r>
            <a:r>
              <a:rPr lang="en-US" baseline="0" dirty="0" err="1"/>
              <a:t>sự</a:t>
            </a:r>
            <a:r>
              <a:rPr lang="en-US" baseline="0" dirty="0"/>
              <a:t> ứ </a:t>
            </a:r>
            <a:r>
              <a:rPr lang="en-US" baseline="0" dirty="0" err="1"/>
              <a:t>dịch</a:t>
            </a:r>
            <a:r>
              <a:rPr lang="en-US" baseline="0" dirty="0"/>
              <a:t> </a:t>
            </a:r>
            <a:r>
              <a:rPr lang="en-US" baseline="0" dirty="0" err="1"/>
              <a:t>trong</a:t>
            </a:r>
            <a:r>
              <a:rPr lang="en-US" baseline="0" dirty="0"/>
              <a:t> </a:t>
            </a:r>
            <a:r>
              <a:rPr lang="en-US" baseline="0" dirty="0" err="1"/>
              <a:t>não</a:t>
            </a:r>
            <a:r>
              <a:rPr lang="en-US" baseline="0" dirty="0"/>
              <a:t> </a:t>
            </a:r>
            <a:r>
              <a:rPr lang="en-US" baseline="0" dirty="0" err="1"/>
              <a:t>gần</a:t>
            </a:r>
            <a:r>
              <a:rPr lang="en-US" baseline="0" dirty="0"/>
              <a:t> </a:t>
            </a:r>
            <a:r>
              <a:rPr lang="en-US" baseline="0" dirty="0" err="1"/>
              <a:t>với</a:t>
            </a:r>
            <a:r>
              <a:rPr lang="en-US" baseline="0" dirty="0"/>
              <a:t> </a:t>
            </a:r>
            <a:r>
              <a:rPr lang="en-US" baseline="0" dirty="0" err="1"/>
              <a:t>các</a:t>
            </a:r>
            <a:r>
              <a:rPr lang="en-US" baseline="0" dirty="0"/>
              <a:t> </a:t>
            </a:r>
            <a:r>
              <a:rPr lang="en-US" baseline="0" dirty="0" err="1"/>
              <a:t>não</a:t>
            </a:r>
            <a:r>
              <a:rPr lang="en-US" baseline="0" dirty="0"/>
              <a:t> </a:t>
            </a:r>
            <a:r>
              <a:rPr lang="en-US" baseline="0" dirty="0" err="1"/>
              <a:t>thất</a:t>
            </a:r>
            <a:endParaRPr lang="vi-VN" dirty="0"/>
          </a:p>
        </p:txBody>
      </p:sp>
      <p:sp>
        <p:nvSpPr>
          <p:cNvPr id="4" name="Slide Number Placeholder 3"/>
          <p:cNvSpPr>
            <a:spLocks noGrp="1"/>
          </p:cNvSpPr>
          <p:nvPr>
            <p:ph type="sldNum" sz="quarter" idx="10"/>
          </p:nvPr>
        </p:nvSpPr>
        <p:spPr/>
        <p:txBody>
          <a:bodyPr/>
          <a:lstStyle/>
          <a:p>
            <a:fld id="{E431E00F-D977-4894-B710-D60A9994988C}" type="slidenum">
              <a:rPr lang="vi-VN" smtClean="0"/>
              <a:t>35</a:t>
            </a:fld>
            <a:endParaRPr lang="vi-VN"/>
          </a:p>
        </p:txBody>
      </p:sp>
    </p:spTree>
    <p:extLst>
      <p:ext uri="{BB962C8B-B14F-4D97-AF65-F5344CB8AC3E}">
        <p14:creationId xmlns:p14="http://schemas.microsoft.com/office/powerpoint/2010/main" val="521863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XH</a:t>
            </a:r>
            <a:r>
              <a:rPr lang="en-US" baseline="0" dirty="0"/>
              <a:t> </a:t>
            </a:r>
            <a:r>
              <a:rPr lang="en-US" baseline="0" dirty="0" err="1"/>
              <a:t>dưới</a:t>
            </a:r>
            <a:r>
              <a:rPr lang="en-US" baseline="0" dirty="0"/>
              <a:t> </a:t>
            </a:r>
            <a:r>
              <a:rPr lang="en-US" baseline="0" dirty="0" err="1"/>
              <a:t>nhện</a:t>
            </a:r>
            <a:r>
              <a:rPr lang="en-US" baseline="0" dirty="0"/>
              <a:t>. </a:t>
            </a:r>
            <a:r>
              <a:rPr lang="en-US" baseline="0" dirty="0" err="1"/>
              <a:t>Vì</a:t>
            </a:r>
            <a:r>
              <a:rPr lang="en-US" baseline="0" dirty="0"/>
              <a:t> </a:t>
            </a:r>
            <a:r>
              <a:rPr lang="en-US" baseline="0" dirty="0" err="1"/>
              <a:t>não</a:t>
            </a:r>
            <a:r>
              <a:rPr lang="en-US" baseline="0" dirty="0"/>
              <a:t> </a:t>
            </a:r>
            <a:r>
              <a:rPr lang="en-US" baseline="0" dirty="0" err="1"/>
              <a:t>thất</a:t>
            </a:r>
            <a:r>
              <a:rPr lang="en-US" baseline="0" dirty="0"/>
              <a:t> </a:t>
            </a:r>
            <a:r>
              <a:rPr lang="en-US" baseline="0" dirty="0" err="1"/>
              <a:t>tư</a:t>
            </a:r>
            <a:r>
              <a:rPr lang="en-US" baseline="0" dirty="0"/>
              <a:t> </a:t>
            </a:r>
            <a:r>
              <a:rPr lang="en-US" baseline="0" dirty="0" err="1"/>
              <a:t>thông</a:t>
            </a:r>
            <a:r>
              <a:rPr lang="en-US" baseline="0" dirty="0"/>
              <a:t> </a:t>
            </a:r>
            <a:r>
              <a:rPr lang="en-US" baseline="0" dirty="0" err="1"/>
              <a:t>với</a:t>
            </a:r>
            <a:r>
              <a:rPr lang="en-US" baseline="0" dirty="0"/>
              <a:t> </a:t>
            </a:r>
            <a:r>
              <a:rPr lang="en-US" baseline="0" dirty="0" err="1"/>
              <a:t>khoang</a:t>
            </a:r>
            <a:r>
              <a:rPr lang="en-US" baseline="0" dirty="0"/>
              <a:t> </a:t>
            </a:r>
            <a:r>
              <a:rPr lang="en-US" baseline="0" dirty="0" err="1"/>
              <a:t>dưới</a:t>
            </a:r>
            <a:r>
              <a:rPr lang="en-US" baseline="0" dirty="0"/>
              <a:t> </a:t>
            </a:r>
            <a:r>
              <a:rPr lang="en-US" baseline="0" dirty="0" err="1"/>
              <a:t>nhện</a:t>
            </a:r>
            <a:r>
              <a:rPr lang="en-US" baseline="0" dirty="0"/>
              <a:t> </a:t>
            </a:r>
            <a:r>
              <a:rPr lang="en-US" baseline="0" dirty="0" err="1"/>
              <a:t>nên</a:t>
            </a:r>
            <a:r>
              <a:rPr lang="en-US" baseline="0" dirty="0"/>
              <a:t> </a:t>
            </a:r>
            <a:r>
              <a:rPr lang="en-US" baseline="0" dirty="0" err="1"/>
              <a:t>máu</a:t>
            </a:r>
            <a:r>
              <a:rPr lang="en-US" baseline="0" dirty="0"/>
              <a:t> </a:t>
            </a:r>
            <a:r>
              <a:rPr lang="en-US" baseline="0" dirty="0" err="1"/>
              <a:t>có</a:t>
            </a:r>
            <a:r>
              <a:rPr lang="en-US" baseline="0" dirty="0"/>
              <a:t> </a:t>
            </a:r>
            <a:r>
              <a:rPr lang="en-US" baseline="0" dirty="0" err="1"/>
              <a:t>thể</a:t>
            </a:r>
            <a:r>
              <a:rPr lang="en-US" baseline="0" dirty="0"/>
              <a:t> </a:t>
            </a:r>
            <a:r>
              <a:rPr lang="en-US" baseline="0" dirty="0" err="1"/>
              <a:t>chảy</a:t>
            </a:r>
            <a:r>
              <a:rPr lang="en-US" baseline="0" dirty="0"/>
              <a:t> </a:t>
            </a:r>
            <a:r>
              <a:rPr lang="en-US" baseline="0" dirty="0" err="1"/>
              <a:t>vào</a:t>
            </a:r>
            <a:r>
              <a:rPr lang="en-US" baseline="0" dirty="0"/>
              <a:t> </a:t>
            </a:r>
            <a:r>
              <a:rPr lang="en-US" baseline="0" dirty="0" err="1"/>
              <a:t>não</a:t>
            </a:r>
            <a:r>
              <a:rPr lang="en-US" baseline="0" dirty="0"/>
              <a:t> </a:t>
            </a:r>
            <a:r>
              <a:rPr lang="en-US" baseline="0" dirty="0" err="1"/>
              <a:t>thất</a:t>
            </a:r>
            <a:r>
              <a:rPr lang="en-US" baseline="0" dirty="0"/>
              <a:t> </a:t>
            </a:r>
            <a:r>
              <a:rPr lang="en-US" baseline="0" dirty="0" err="1"/>
              <a:t>tư</a:t>
            </a:r>
            <a:endParaRPr lang="vi-VN" dirty="0"/>
          </a:p>
        </p:txBody>
      </p:sp>
      <p:sp>
        <p:nvSpPr>
          <p:cNvPr id="4" name="Slide Number Placeholder 3"/>
          <p:cNvSpPr>
            <a:spLocks noGrp="1"/>
          </p:cNvSpPr>
          <p:nvPr>
            <p:ph type="sldNum" sz="quarter" idx="10"/>
          </p:nvPr>
        </p:nvSpPr>
        <p:spPr/>
        <p:txBody>
          <a:bodyPr/>
          <a:lstStyle/>
          <a:p>
            <a:fld id="{E431E00F-D977-4894-B710-D60A9994988C}" type="slidenum">
              <a:rPr lang="vi-VN" smtClean="0"/>
              <a:t>36</a:t>
            </a:fld>
            <a:endParaRPr lang="vi-VN"/>
          </a:p>
        </p:txBody>
      </p:sp>
    </p:spTree>
    <p:extLst>
      <p:ext uri="{BB962C8B-B14F-4D97-AF65-F5344CB8AC3E}">
        <p14:creationId xmlns:p14="http://schemas.microsoft.com/office/powerpoint/2010/main" val="3636251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thùy trán và thái dương có thể được xác định phía trước, và thân não và tiểu não phía sau. </a:t>
            </a:r>
          </a:p>
        </p:txBody>
      </p:sp>
      <p:sp>
        <p:nvSpPr>
          <p:cNvPr id="4" name="Slide Number Placeholder 3"/>
          <p:cNvSpPr>
            <a:spLocks noGrp="1"/>
          </p:cNvSpPr>
          <p:nvPr>
            <p:ph type="sldNum" sz="quarter" idx="10"/>
          </p:nvPr>
        </p:nvSpPr>
        <p:spPr/>
        <p:txBody>
          <a:bodyPr/>
          <a:lstStyle/>
          <a:p>
            <a:fld id="{E431E00F-D977-4894-B710-D60A9994988C}" type="slidenum">
              <a:rPr lang="vi-VN" smtClean="0"/>
              <a:t>20</a:t>
            </a:fld>
            <a:endParaRPr lang="vi-VN"/>
          </a:p>
        </p:txBody>
      </p:sp>
    </p:spTree>
    <p:extLst>
      <p:ext uri="{BB962C8B-B14F-4D97-AF65-F5344CB8AC3E}">
        <p14:creationId xmlns:p14="http://schemas.microsoft.com/office/powerpoint/2010/main" val="2171640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Não</a:t>
            </a:r>
            <a:r>
              <a:rPr lang="en-US" baseline="0" dirty="0"/>
              <a:t> </a:t>
            </a:r>
            <a:r>
              <a:rPr lang="en-US" baseline="0" dirty="0" err="1"/>
              <a:t>thất</a:t>
            </a:r>
            <a:r>
              <a:rPr lang="en-US" baseline="0" dirty="0"/>
              <a:t> </a:t>
            </a:r>
            <a:r>
              <a:rPr lang="en-US" baseline="0" dirty="0" err="1"/>
              <a:t>ba</a:t>
            </a:r>
            <a:r>
              <a:rPr lang="en-US" baseline="0" dirty="0"/>
              <a:t> </a:t>
            </a:r>
            <a:r>
              <a:rPr lang="en-US" baseline="0" dirty="0" err="1"/>
              <a:t>thông</a:t>
            </a:r>
            <a:r>
              <a:rPr lang="en-US" baseline="0" dirty="0"/>
              <a:t> </a:t>
            </a:r>
            <a:r>
              <a:rPr lang="en-US" baseline="0" dirty="0" err="1"/>
              <a:t>với</a:t>
            </a:r>
            <a:r>
              <a:rPr lang="en-US" baseline="0" dirty="0"/>
              <a:t> </a:t>
            </a:r>
            <a:r>
              <a:rPr lang="en-US" baseline="0" dirty="0" err="1"/>
              <a:t>não</a:t>
            </a:r>
            <a:r>
              <a:rPr lang="en-US" baseline="0" dirty="0"/>
              <a:t> </a:t>
            </a:r>
            <a:r>
              <a:rPr lang="en-US" baseline="0" dirty="0" err="1"/>
              <a:t>thất</a:t>
            </a:r>
            <a:r>
              <a:rPr lang="en-US" baseline="0" dirty="0"/>
              <a:t> </a:t>
            </a:r>
            <a:r>
              <a:rPr lang="en-US" baseline="0" dirty="0" err="1"/>
              <a:t>bên</a:t>
            </a:r>
            <a:r>
              <a:rPr lang="en-US" baseline="0" dirty="0"/>
              <a:t> qua </a:t>
            </a:r>
            <a:r>
              <a:rPr lang="en-US" baseline="0" dirty="0" err="1"/>
              <a:t>lỗ</a:t>
            </a:r>
            <a:r>
              <a:rPr lang="en-US" baseline="0" dirty="0"/>
              <a:t> </a:t>
            </a:r>
            <a:r>
              <a:rPr lang="en-US" baseline="0" dirty="0" err="1"/>
              <a:t>Monro</a:t>
            </a:r>
            <a:endParaRPr lang="vi-VN" dirty="0"/>
          </a:p>
        </p:txBody>
      </p:sp>
      <p:sp>
        <p:nvSpPr>
          <p:cNvPr id="4" name="Slide Number Placeholder 3"/>
          <p:cNvSpPr>
            <a:spLocks noGrp="1"/>
          </p:cNvSpPr>
          <p:nvPr>
            <p:ph type="sldNum" sz="quarter" idx="10"/>
          </p:nvPr>
        </p:nvSpPr>
        <p:spPr/>
        <p:txBody>
          <a:bodyPr/>
          <a:lstStyle/>
          <a:p>
            <a:fld id="{E431E00F-D977-4894-B710-D60A9994988C}" type="slidenum">
              <a:rPr lang="vi-VN" smtClean="0"/>
              <a:t>22</a:t>
            </a:fld>
            <a:endParaRPr lang="vi-VN"/>
          </a:p>
        </p:txBody>
      </p:sp>
    </p:spTree>
    <p:extLst>
      <p:ext uri="{BB962C8B-B14F-4D97-AF65-F5344CB8AC3E}">
        <p14:creationId xmlns:p14="http://schemas.microsoft.com/office/powerpoint/2010/main" val="3492667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"con mắt" được hình thành bởi các sừng phía trước của não thất bên, "mũi" được tạo bởi não thất ba, và "nụ cười", giống như một chữ "u" thường, được tạo bởi mãnh sinh tư (the quadrigeminal plate) (thường nhầm lẫn với não thất tư</a:t>
            </a:r>
          </a:p>
        </p:txBody>
      </p:sp>
      <p:sp>
        <p:nvSpPr>
          <p:cNvPr id="4" name="Slide Number Placeholder 3"/>
          <p:cNvSpPr>
            <a:spLocks noGrp="1"/>
          </p:cNvSpPr>
          <p:nvPr>
            <p:ph type="sldNum" sz="quarter" idx="10"/>
          </p:nvPr>
        </p:nvSpPr>
        <p:spPr/>
        <p:txBody>
          <a:bodyPr/>
          <a:lstStyle/>
          <a:p>
            <a:fld id="{E431E00F-D977-4894-B710-D60A9994988C}" type="slidenum">
              <a:rPr lang="vi-VN" smtClean="0"/>
              <a:t>23</a:t>
            </a:fld>
            <a:endParaRPr lang="vi-VN"/>
          </a:p>
        </p:txBody>
      </p:sp>
    </p:spTree>
    <p:extLst>
      <p:ext uri="{BB962C8B-B14F-4D97-AF65-F5344CB8AC3E}">
        <p14:creationId xmlns:p14="http://schemas.microsoft.com/office/powerpoint/2010/main" val="18665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"mắt" được hình thành bởi các sừng phía trước của não thất bên, ngăn cách bởi vách trong suốt (septum pellucidum) và "vẽ mặt nghiêm trang" (frown) được tạo bởi sừng chẩm của não thất bên</a:t>
            </a:r>
          </a:p>
        </p:txBody>
      </p:sp>
      <p:sp>
        <p:nvSpPr>
          <p:cNvPr id="4" name="Slide Number Placeholder 3"/>
          <p:cNvSpPr>
            <a:spLocks noGrp="1"/>
          </p:cNvSpPr>
          <p:nvPr>
            <p:ph type="sldNum" sz="quarter" idx="10"/>
          </p:nvPr>
        </p:nvSpPr>
        <p:spPr/>
        <p:txBody>
          <a:bodyPr/>
          <a:lstStyle/>
          <a:p>
            <a:fld id="{E431E00F-D977-4894-B710-D60A9994988C}" type="slidenum">
              <a:rPr lang="vi-VN" smtClean="0"/>
              <a:t>24</a:t>
            </a:fld>
            <a:endParaRPr lang="vi-VN"/>
          </a:p>
        </p:txBody>
      </p:sp>
    </p:spTree>
    <p:extLst>
      <p:ext uri="{BB962C8B-B14F-4D97-AF65-F5344CB8AC3E}">
        <p14:creationId xmlns:p14="http://schemas.microsoft.com/office/powerpoint/2010/main" val="3495456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Não</a:t>
            </a:r>
            <a:r>
              <a:rPr lang="en-US" baseline="0" dirty="0"/>
              <a:t> </a:t>
            </a:r>
            <a:r>
              <a:rPr lang="en-US" baseline="0" dirty="0" err="1"/>
              <a:t>thất</a:t>
            </a:r>
            <a:r>
              <a:rPr lang="en-US" baseline="0" dirty="0"/>
              <a:t> </a:t>
            </a:r>
            <a:r>
              <a:rPr lang="en-US" baseline="0" dirty="0" err="1"/>
              <a:t>bên</a:t>
            </a:r>
            <a:r>
              <a:rPr lang="en-US" baseline="0" dirty="0"/>
              <a:t> </a:t>
            </a:r>
            <a:r>
              <a:rPr lang="en-US" baseline="0" dirty="0" err="1"/>
              <a:t>chữa</a:t>
            </a:r>
            <a:r>
              <a:rPr lang="en-US" baseline="0" dirty="0"/>
              <a:t> </a:t>
            </a:r>
            <a:r>
              <a:rPr lang="en-US" baseline="0" dirty="0" err="1"/>
              <a:t>các</a:t>
            </a:r>
            <a:r>
              <a:rPr lang="en-US" baseline="0" dirty="0"/>
              <a:t> </a:t>
            </a:r>
            <a:r>
              <a:rPr lang="en-US" baseline="0" dirty="0" err="1"/>
              <a:t>đám</a:t>
            </a:r>
            <a:r>
              <a:rPr lang="en-US" baseline="0" dirty="0"/>
              <a:t> </a:t>
            </a:r>
            <a:r>
              <a:rPr lang="en-US" baseline="0" dirty="0" err="1"/>
              <a:t>rối</a:t>
            </a:r>
            <a:r>
              <a:rPr lang="en-US" baseline="0" dirty="0"/>
              <a:t> </a:t>
            </a:r>
            <a:r>
              <a:rPr lang="en-US" baseline="0" dirty="0" err="1"/>
              <a:t>mạch</a:t>
            </a:r>
            <a:r>
              <a:rPr lang="en-US" baseline="0" dirty="0"/>
              <a:t> </a:t>
            </a:r>
            <a:r>
              <a:rPr lang="en-US" baseline="0" dirty="0" err="1"/>
              <a:t>mạc</a:t>
            </a:r>
            <a:r>
              <a:rPr lang="en-US" baseline="0" dirty="0"/>
              <a:t> </a:t>
            </a:r>
            <a:r>
              <a:rPr lang="en-US" baseline="0" dirty="0" err="1"/>
              <a:t>sản</a:t>
            </a:r>
            <a:r>
              <a:rPr lang="en-US" baseline="0" dirty="0"/>
              <a:t> </a:t>
            </a:r>
            <a:r>
              <a:rPr lang="en-US" baseline="0" dirty="0" err="1"/>
              <a:t>xuất</a:t>
            </a:r>
            <a:r>
              <a:rPr lang="en-US" baseline="0" dirty="0"/>
              <a:t> DNT. </a:t>
            </a:r>
          </a:p>
          <a:p>
            <a:r>
              <a:rPr lang="en-US" baseline="0" dirty="0" err="1"/>
              <a:t>Đám</a:t>
            </a:r>
            <a:r>
              <a:rPr lang="en-US" baseline="0" dirty="0"/>
              <a:t> </a:t>
            </a:r>
            <a:r>
              <a:rPr lang="en-US" baseline="0" dirty="0" err="1"/>
              <a:t>rối</a:t>
            </a:r>
            <a:r>
              <a:rPr lang="en-US" baseline="0" dirty="0"/>
              <a:t> </a:t>
            </a:r>
            <a:r>
              <a:rPr lang="en-US" baseline="0" dirty="0" err="1"/>
              <a:t>mạch</a:t>
            </a:r>
            <a:r>
              <a:rPr lang="en-US" baseline="0" dirty="0"/>
              <a:t> </a:t>
            </a:r>
            <a:r>
              <a:rPr lang="en-US" baseline="0" dirty="0" err="1"/>
              <a:t>mạc</a:t>
            </a:r>
            <a:r>
              <a:rPr lang="en-US" baseline="0" dirty="0"/>
              <a:t> </a:t>
            </a:r>
            <a:r>
              <a:rPr lang="en-US" baseline="0" dirty="0" err="1"/>
              <a:t>bị</a:t>
            </a:r>
            <a:r>
              <a:rPr lang="en-US" baseline="0" dirty="0"/>
              <a:t> </a:t>
            </a:r>
            <a:r>
              <a:rPr lang="en-US" baseline="0" dirty="0" err="1"/>
              <a:t>vôi</a:t>
            </a:r>
            <a:r>
              <a:rPr lang="en-US" baseline="0" dirty="0"/>
              <a:t> </a:t>
            </a:r>
            <a:r>
              <a:rPr lang="en-US" baseline="0" dirty="0" err="1"/>
              <a:t>hóa</a:t>
            </a:r>
            <a:r>
              <a:rPr lang="en-US" baseline="0" dirty="0"/>
              <a:t> ở </a:t>
            </a:r>
            <a:r>
              <a:rPr lang="en-US" baseline="0" dirty="0" err="1"/>
              <a:t>người</a:t>
            </a:r>
            <a:r>
              <a:rPr lang="en-US" baseline="0" dirty="0"/>
              <a:t> </a:t>
            </a:r>
            <a:r>
              <a:rPr lang="en-US" baseline="0" dirty="0" err="1"/>
              <a:t>trưởng</a:t>
            </a:r>
            <a:r>
              <a:rPr lang="en-US" baseline="0" dirty="0"/>
              <a:t> </a:t>
            </a:r>
            <a:r>
              <a:rPr lang="en-US" baseline="0" dirty="0" err="1"/>
              <a:t>thành</a:t>
            </a:r>
            <a:endParaRPr lang="vi-VN" dirty="0"/>
          </a:p>
        </p:txBody>
      </p:sp>
      <p:sp>
        <p:nvSpPr>
          <p:cNvPr id="4" name="Slide Number Placeholder 3"/>
          <p:cNvSpPr>
            <a:spLocks noGrp="1"/>
          </p:cNvSpPr>
          <p:nvPr>
            <p:ph type="sldNum" sz="quarter" idx="10"/>
          </p:nvPr>
        </p:nvSpPr>
        <p:spPr/>
        <p:txBody>
          <a:bodyPr/>
          <a:lstStyle/>
          <a:p>
            <a:fld id="{E431E00F-D977-4894-B710-D60A9994988C}" type="slidenum">
              <a:rPr lang="vi-VN" smtClean="0"/>
              <a:t>26</a:t>
            </a:fld>
            <a:endParaRPr lang="vi-VN"/>
          </a:p>
        </p:txBody>
      </p:sp>
    </p:spTree>
    <p:extLst>
      <p:ext uri="{BB962C8B-B14F-4D97-AF65-F5344CB8AC3E}">
        <p14:creationId xmlns:p14="http://schemas.microsoft.com/office/powerpoint/2010/main" val="13515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Não thất bên hình thành nên hình con giun. Ngoài ra, liềm não (falx cerebri) có thể được thấy trong đường giữa</a:t>
            </a:r>
          </a:p>
        </p:txBody>
      </p:sp>
      <p:sp>
        <p:nvSpPr>
          <p:cNvPr id="4" name="Slide Number Placeholder 3"/>
          <p:cNvSpPr>
            <a:spLocks noGrp="1"/>
          </p:cNvSpPr>
          <p:nvPr>
            <p:ph type="sldNum" sz="quarter" idx="10"/>
          </p:nvPr>
        </p:nvSpPr>
        <p:spPr/>
        <p:txBody>
          <a:bodyPr/>
          <a:lstStyle/>
          <a:p>
            <a:fld id="{E431E00F-D977-4894-B710-D60A9994988C}" type="slidenum">
              <a:rPr lang="vi-VN" smtClean="0"/>
              <a:t>27</a:t>
            </a:fld>
            <a:endParaRPr lang="vi-VN"/>
          </a:p>
        </p:txBody>
      </p:sp>
    </p:spTree>
    <p:extLst>
      <p:ext uri="{BB962C8B-B14F-4D97-AF65-F5344CB8AC3E}">
        <p14:creationId xmlns:p14="http://schemas.microsoft.com/office/powerpoint/2010/main" val="387787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Những hình lồi ra của não tạo nên hình hạt cà phê (coffee beans). Các rãnh (furrows) và nếp cuộn não (hồi não: gyri) thường thấy, và rãnh trung tâm có thể được nhận dạng. Ở những bệnh nhân lớn tuổi, những người có teo não tuổi già thì chúng thường khá nổi bật. Ở những bệnh nhân trẻ tuổi hoặc ở những bệnh nhân tăng áp lực nội sọ, nó có thể bị lu mờ</a:t>
            </a:r>
          </a:p>
        </p:txBody>
      </p:sp>
      <p:sp>
        <p:nvSpPr>
          <p:cNvPr id="4" name="Slide Number Placeholder 3"/>
          <p:cNvSpPr>
            <a:spLocks noGrp="1"/>
          </p:cNvSpPr>
          <p:nvPr>
            <p:ph type="sldNum" sz="quarter" idx="10"/>
          </p:nvPr>
        </p:nvSpPr>
        <p:spPr/>
        <p:txBody>
          <a:bodyPr/>
          <a:lstStyle/>
          <a:p>
            <a:fld id="{E431E00F-D977-4894-B710-D60A9994988C}" type="slidenum">
              <a:rPr lang="vi-VN" smtClean="0"/>
              <a:t>29</a:t>
            </a:fld>
            <a:endParaRPr lang="vi-VN"/>
          </a:p>
        </p:txBody>
      </p:sp>
    </p:spTree>
    <p:extLst>
      <p:ext uri="{BB962C8B-B14F-4D97-AF65-F5344CB8AC3E}">
        <p14:creationId xmlns:p14="http://schemas.microsoft.com/office/powerpoint/2010/main" val="3620016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0" dirty="0"/>
              <a:t> </a:t>
            </a:r>
            <a:r>
              <a:rPr lang="en-US" baseline="0" dirty="0" err="1"/>
              <a:t>sừng</a:t>
            </a:r>
            <a:r>
              <a:rPr lang="en-US" baseline="0" dirty="0"/>
              <a:t> </a:t>
            </a:r>
            <a:r>
              <a:rPr lang="en-US" baseline="0" dirty="0" err="1"/>
              <a:t>thái</a:t>
            </a:r>
            <a:r>
              <a:rPr lang="en-US" baseline="0" dirty="0"/>
              <a:t> </a:t>
            </a:r>
            <a:r>
              <a:rPr lang="en-US" baseline="0" dirty="0" err="1"/>
              <a:t>dương</a:t>
            </a:r>
            <a:r>
              <a:rPr lang="en-US" baseline="0" dirty="0"/>
              <a:t> &gt;= 2mm </a:t>
            </a:r>
            <a:r>
              <a:rPr lang="en-US" baseline="0" dirty="0" err="1"/>
              <a:t>và</a:t>
            </a:r>
            <a:r>
              <a:rPr lang="en-US" baseline="0" dirty="0"/>
              <a:t> </a:t>
            </a:r>
            <a:r>
              <a:rPr lang="en-US" baseline="0" dirty="0" err="1"/>
              <a:t>biên</a:t>
            </a:r>
            <a:r>
              <a:rPr lang="en-US" baseline="0" dirty="0"/>
              <a:t> </a:t>
            </a:r>
            <a:r>
              <a:rPr lang="en-US" baseline="0" dirty="0" err="1"/>
              <a:t>mất</a:t>
            </a:r>
            <a:r>
              <a:rPr lang="en-US" baseline="0" dirty="0"/>
              <a:t> </a:t>
            </a:r>
            <a:r>
              <a:rPr lang="en-US" baseline="0" dirty="0" err="1"/>
              <a:t>khe</a:t>
            </a:r>
            <a:r>
              <a:rPr lang="en-US" baseline="0" dirty="0"/>
              <a:t> </a:t>
            </a:r>
            <a:r>
              <a:rPr lang="en-US" baseline="0" dirty="0" err="1"/>
              <a:t>sylvian</a:t>
            </a:r>
            <a:r>
              <a:rPr lang="en-US" baseline="0" dirty="0"/>
              <a:t> </a:t>
            </a:r>
            <a:r>
              <a:rPr lang="en-US" baseline="0" dirty="0" err="1"/>
              <a:t>và</a:t>
            </a:r>
            <a:r>
              <a:rPr lang="en-US" baseline="0" dirty="0"/>
              <a:t> </a:t>
            </a:r>
            <a:r>
              <a:rPr lang="en-US" baseline="0" dirty="0" err="1"/>
              <a:t>khe</a:t>
            </a:r>
            <a:r>
              <a:rPr lang="en-US" baseline="0" dirty="0"/>
              <a:t> </a:t>
            </a:r>
            <a:r>
              <a:rPr lang="en-US" baseline="0" dirty="0" err="1"/>
              <a:t>liên</a:t>
            </a:r>
            <a:r>
              <a:rPr lang="en-US" baseline="0" dirty="0"/>
              <a:t> </a:t>
            </a:r>
            <a:r>
              <a:rPr lang="en-US" baseline="0" dirty="0" err="1"/>
              <a:t>bán</a:t>
            </a:r>
            <a:r>
              <a:rPr lang="en-US" baseline="0" dirty="0"/>
              <a:t> </a:t>
            </a:r>
            <a:r>
              <a:rPr lang="en-US" baseline="0" dirty="0" err="1"/>
              <a:t>cầu</a:t>
            </a:r>
            <a:r>
              <a:rPr lang="en-US" baseline="0" dirty="0"/>
              <a:t> </a:t>
            </a:r>
            <a:r>
              <a:rPr lang="en-US" baseline="0" dirty="0" err="1"/>
              <a:t>và</a:t>
            </a:r>
            <a:r>
              <a:rPr lang="en-US" baseline="0" dirty="0"/>
              <a:t> </a:t>
            </a:r>
            <a:r>
              <a:rPr lang="en-US" baseline="0" dirty="0" err="1"/>
              <a:t>rãnh</a:t>
            </a:r>
            <a:r>
              <a:rPr lang="en-US" baseline="0" dirty="0"/>
              <a:t> </a:t>
            </a:r>
            <a:r>
              <a:rPr lang="en-US" baseline="0" dirty="0" err="1"/>
              <a:t>não</a:t>
            </a:r>
            <a:endParaRPr lang="en-US" baseline="0" dirty="0"/>
          </a:p>
          <a:p>
            <a:r>
              <a:rPr lang="en-US" baseline="0" dirty="0" err="1"/>
              <a:t>Hoặc</a:t>
            </a:r>
            <a:endParaRPr lang="en-US" baseline="0" dirty="0"/>
          </a:p>
          <a:p>
            <a:r>
              <a:rPr lang="en-US" baseline="0" dirty="0"/>
              <a:t>2 </a:t>
            </a:r>
            <a:r>
              <a:rPr lang="en-US" baseline="0" dirty="0" err="1"/>
              <a:t>sừng</a:t>
            </a:r>
            <a:r>
              <a:rPr lang="en-US" baseline="0" dirty="0"/>
              <a:t> </a:t>
            </a:r>
            <a:r>
              <a:rPr lang="en-US" baseline="0" dirty="0" err="1"/>
              <a:t>thái</a:t>
            </a:r>
            <a:r>
              <a:rPr lang="en-US" baseline="0" dirty="0"/>
              <a:t> </a:t>
            </a:r>
            <a:r>
              <a:rPr lang="en-US" baseline="0" dirty="0" err="1"/>
              <a:t>dương</a:t>
            </a:r>
            <a:r>
              <a:rPr lang="en-US" baseline="0" dirty="0"/>
              <a:t> &gt;= 2mm </a:t>
            </a:r>
            <a:r>
              <a:rPr lang="en-US" baseline="0" dirty="0" err="1"/>
              <a:t>và</a:t>
            </a:r>
            <a:r>
              <a:rPr lang="en-US" baseline="0" dirty="0"/>
              <a:t> </a:t>
            </a:r>
            <a:r>
              <a:rPr lang="en-US" baseline="0" dirty="0" err="1"/>
              <a:t>tỉ</a:t>
            </a:r>
            <a:r>
              <a:rPr lang="en-US" baseline="0" dirty="0"/>
              <a:t> </a:t>
            </a:r>
            <a:r>
              <a:rPr lang="en-US" baseline="0" dirty="0" err="1"/>
              <a:t>số</a:t>
            </a:r>
            <a:r>
              <a:rPr lang="en-US" baseline="0" dirty="0"/>
              <a:t> FH/ID &gt; 0:5</a:t>
            </a:r>
          </a:p>
          <a:p>
            <a:r>
              <a:rPr lang="en-US" baseline="0" dirty="0" err="1"/>
              <a:t>Ngoài</a:t>
            </a:r>
            <a:r>
              <a:rPr lang="en-US" baseline="0" dirty="0"/>
              <a:t> </a:t>
            </a:r>
            <a:r>
              <a:rPr lang="en-US" baseline="0" dirty="0" err="1"/>
              <a:t>ra</a:t>
            </a:r>
            <a:r>
              <a:rPr lang="en-US" baseline="0" dirty="0"/>
              <a:t>, </a:t>
            </a:r>
            <a:r>
              <a:rPr lang="en-US" baseline="0" dirty="0" err="1"/>
              <a:t>một</a:t>
            </a:r>
            <a:r>
              <a:rPr lang="en-US" baseline="0" dirty="0"/>
              <a:t> </a:t>
            </a:r>
            <a:r>
              <a:rPr lang="en-US" baseline="0" dirty="0" err="1"/>
              <a:t>số</a:t>
            </a:r>
            <a:r>
              <a:rPr lang="en-US" baseline="0" dirty="0"/>
              <a:t> </a:t>
            </a:r>
            <a:r>
              <a:rPr lang="en-US" baseline="0" dirty="0" err="1"/>
              <a:t>đặc</a:t>
            </a:r>
            <a:r>
              <a:rPr lang="en-US" baseline="0" dirty="0"/>
              <a:t> </a:t>
            </a:r>
            <a:r>
              <a:rPr lang="en-US" baseline="0" dirty="0" err="1"/>
              <a:t>điểm</a:t>
            </a:r>
            <a:r>
              <a:rPr lang="en-US" baseline="0" dirty="0"/>
              <a:t> </a:t>
            </a:r>
            <a:r>
              <a:rPr lang="en-US" baseline="0" dirty="0" err="1"/>
              <a:t>khác</a:t>
            </a:r>
            <a:r>
              <a:rPr lang="en-US" baseline="0" dirty="0"/>
              <a:t> </a:t>
            </a:r>
            <a:r>
              <a:rPr lang="en-US" baseline="0" dirty="0" err="1"/>
              <a:t>gợi</a:t>
            </a:r>
            <a:r>
              <a:rPr lang="en-US" baseline="0" dirty="0"/>
              <a:t> ý </a:t>
            </a:r>
            <a:r>
              <a:rPr lang="en-US" baseline="0" dirty="0" err="1"/>
              <a:t>dãn</a:t>
            </a:r>
            <a:r>
              <a:rPr lang="en-US" baseline="0" dirty="0"/>
              <a:t> </a:t>
            </a:r>
            <a:r>
              <a:rPr lang="en-US" baseline="0" dirty="0" err="1"/>
              <a:t>não</a:t>
            </a:r>
            <a:r>
              <a:rPr lang="en-US" baseline="0" dirty="0"/>
              <a:t> </a:t>
            </a:r>
            <a:r>
              <a:rPr lang="en-US" baseline="0" dirty="0" err="1"/>
              <a:t>thất</a:t>
            </a:r>
            <a:r>
              <a:rPr lang="en-US" baseline="0" dirty="0"/>
              <a:t> </a:t>
            </a:r>
            <a:r>
              <a:rPr lang="en-US" baseline="0" dirty="0" err="1"/>
              <a:t>như</a:t>
            </a:r>
            <a:r>
              <a:rPr lang="en-US" baseline="0" dirty="0"/>
              <a:t>:</a:t>
            </a:r>
          </a:p>
          <a:p>
            <a:r>
              <a:rPr lang="en-US" baseline="0" dirty="0"/>
              <a:t> Mickey mouse: </a:t>
            </a:r>
            <a:r>
              <a:rPr lang="en-US" baseline="0" dirty="0" err="1"/>
              <a:t>dãn</a:t>
            </a:r>
            <a:r>
              <a:rPr lang="en-US" baseline="0" dirty="0"/>
              <a:t> </a:t>
            </a:r>
            <a:r>
              <a:rPr lang="en-US" baseline="0" dirty="0" err="1"/>
              <a:t>sừng</a:t>
            </a:r>
            <a:r>
              <a:rPr lang="en-US" baseline="0" dirty="0"/>
              <a:t> </a:t>
            </a:r>
            <a:r>
              <a:rPr lang="en-US" baseline="0" dirty="0" err="1"/>
              <a:t>trán</a:t>
            </a:r>
            <a:r>
              <a:rPr lang="en-US" baseline="0" dirty="0"/>
              <a:t> </a:t>
            </a:r>
            <a:r>
              <a:rPr lang="en-US" baseline="0" dirty="0" err="1"/>
              <a:t>và</a:t>
            </a:r>
            <a:r>
              <a:rPr lang="en-US" baseline="0" dirty="0"/>
              <a:t> </a:t>
            </a:r>
            <a:r>
              <a:rPr lang="en-US" baseline="0" dirty="0" err="1"/>
              <a:t>não</a:t>
            </a:r>
            <a:r>
              <a:rPr lang="en-US" baseline="0" dirty="0"/>
              <a:t> </a:t>
            </a:r>
            <a:r>
              <a:rPr lang="en-US" baseline="0" dirty="0" err="1"/>
              <a:t>thất</a:t>
            </a:r>
            <a:r>
              <a:rPr lang="en-US" baseline="0" dirty="0"/>
              <a:t> </a:t>
            </a:r>
            <a:r>
              <a:rPr lang="en-US" baseline="0" dirty="0" err="1"/>
              <a:t>ba</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Ở </a:t>
            </a:r>
            <a:r>
              <a:rPr lang="en-US" baseline="0" dirty="0" err="1"/>
              <a:t>trẻ</a:t>
            </a:r>
            <a:r>
              <a:rPr lang="en-US" baseline="0" dirty="0"/>
              <a:t> </a:t>
            </a:r>
            <a:r>
              <a:rPr lang="en-US" baseline="0" dirty="0" err="1"/>
              <a:t>em</a:t>
            </a:r>
            <a:r>
              <a:rPr lang="en-US" baseline="0" dirty="0"/>
              <a:t> </a:t>
            </a:r>
            <a:r>
              <a:rPr lang="en-US" baseline="0" dirty="0" err="1"/>
              <a:t>thì</a:t>
            </a:r>
            <a:r>
              <a:rPr lang="en-US" baseline="0" dirty="0"/>
              <a:t> </a:t>
            </a:r>
            <a:r>
              <a:rPr lang="en-US" baseline="0" dirty="0" err="1"/>
              <a:t>tỷ</a:t>
            </a:r>
            <a:r>
              <a:rPr lang="en-US" baseline="0" dirty="0"/>
              <a:t> </a:t>
            </a:r>
            <a:r>
              <a:rPr lang="en-US" baseline="0" dirty="0" err="1"/>
              <a:t>lệ</a:t>
            </a:r>
            <a:r>
              <a:rPr lang="en-US" baseline="0" dirty="0"/>
              <a:t> FH/ID </a:t>
            </a:r>
            <a:r>
              <a:rPr lang="en-US" baseline="0" dirty="0" err="1"/>
              <a:t>có</a:t>
            </a:r>
            <a:r>
              <a:rPr lang="en-US" baseline="0" dirty="0"/>
              <a:t> </a:t>
            </a:r>
            <a:r>
              <a:rPr lang="en-US" baseline="0" dirty="0" err="1"/>
              <a:t>thể</a:t>
            </a:r>
            <a:r>
              <a:rPr lang="en-US" baseline="0" dirty="0"/>
              <a:t> k </a:t>
            </a:r>
            <a:r>
              <a:rPr lang="en-US" baseline="0" dirty="0" err="1"/>
              <a:t>phản</a:t>
            </a:r>
            <a:r>
              <a:rPr lang="en-US" baseline="0" dirty="0"/>
              <a:t> </a:t>
            </a:r>
            <a:r>
              <a:rPr lang="en-US" baseline="0" dirty="0" err="1"/>
              <a:t>ánh</a:t>
            </a:r>
            <a:r>
              <a:rPr lang="en-US" baseline="0" dirty="0"/>
              <a:t> </a:t>
            </a:r>
            <a:r>
              <a:rPr lang="en-US" baseline="0" dirty="0" err="1"/>
              <a:t>chính</a:t>
            </a:r>
            <a:r>
              <a:rPr lang="en-US" baseline="0" dirty="0"/>
              <a:t> </a:t>
            </a:r>
            <a:r>
              <a:rPr lang="en-US" baseline="0" dirty="0" err="1"/>
              <a:t>xác</a:t>
            </a:r>
            <a:r>
              <a:rPr lang="en-US" baseline="0" dirty="0"/>
              <a:t> do </a:t>
            </a:r>
            <a:r>
              <a:rPr lang="en-US" baseline="0" dirty="0" err="1"/>
              <a:t>sự</a:t>
            </a:r>
            <a:r>
              <a:rPr lang="en-US" baseline="0" dirty="0"/>
              <a:t> </a:t>
            </a:r>
            <a:r>
              <a:rPr lang="en-US" baseline="0" dirty="0" err="1"/>
              <a:t>giãn</a:t>
            </a:r>
            <a:r>
              <a:rPr lang="en-US" baseline="0" dirty="0"/>
              <a:t> k </a:t>
            </a:r>
            <a:r>
              <a:rPr lang="en-US" baseline="0" dirty="0" err="1"/>
              <a:t>đều</a:t>
            </a:r>
            <a:r>
              <a:rPr lang="en-US" baseline="0" dirty="0"/>
              <a:t> ở </a:t>
            </a:r>
            <a:r>
              <a:rPr lang="en-US" baseline="0" dirty="0" err="1"/>
              <a:t>sừng</a:t>
            </a:r>
            <a:r>
              <a:rPr lang="en-US" baseline="0" dirty="0"/>
              <a:t> </a:t>
            </a:r>
            <a:r>
              <a:rPr lang="en-US" baseline="0" dirty="0" err="1"/>
              <a:t>chẩm</a:t>
            </a:r>
            <a:r>
              <a:rPr lang="en-US" baseline="0" dirty="0"/>
              <a:t>. FH/BPD </a:t>
            </a:r>
            <a:r>
              <a:rPr lang="en-US" baseline="0" dirty="0" err="1"/>
              <a:t>gợi</a:t>
            </a:r>
            <a:r>
              <a:rPr lang="en-US" baseline="0" dirty="0"/>
              <a:t> ý </a:t>
            </a:r>
            <a:r>
              <a:rPr lang="en-US" baseline="0" dirty="0" err="1"/>
              <a:t>não</a:t>
            </a:r>
            <a:r>
              <a:rPr lang="en-US" baseline="0" dirty="0"/>
              <a:t> </a:t>
            </a:r>
            <a:r>
              <a:rPr lang="en-US" baseline="0" dirty="0" err="1"/>
              <a:t>úng</a:t>
            </a:r>
            <a:r>
              <a:rPr lang="en-US" baseline="0" dirty="0"/>
              <a:t> </a:t>
            </a:r>
            <a:r>
              <a:rPr lang="en-US" baseline="0" dirty="0" err="1"/>
              <a:t>thủy</a:t>
            </a:r>
            <a:endParaRPr lang="vi-VN" dirty="0"/>
          </a:p>
          <a:p>
            <a:endParaRPr lang="vi-VN" dirty="0"/>
          </a:p>
        </p:txBody>
      </p:sp>
      <p:sp>
        <p:nvSpPr>
          <p:cNvPr id="4" name="Slide Number Placeholder 3"/>
          <p:cNvSpPr>
            <a:spLocks noGrp="1"/>
          </p:cNvSpPr>
          <p:nvPr>
            <p:ph type="sldNum" sz="quarter" idx="10"/>
          </p:nvPr>
        </p:nvSpPr>
        <p:spPr/>
        <p:txBody>
          <a:bodyPr/>
          <a:lstStyle/>
          <a:p>
            <a:fld id="{E431E00F-D977-4894-B710-D60A9994988C}" type="slidenum">
              <a:rPr lang="vi-VN" smtClean="0"/>
              <a:t>33</a:t>
            </a:fld>
            <a:endParaRPr lang="vi-VN"/>
          </a:p>
        </p:txBody>
      </p:sp>
    </p:spTree>
    <p:extLst>
      <p:ext uri="{BB962C8B-B14F-4D97-AF65-F5344CB8AC3E}">
        <p14:creationId xmlns:p14="http://schemas.microsoft.com/office/powerpoint/2010/main" val="502580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6DD7F-0BA0-461F-8723-F6FAA86D8F18}"/>
              </a:ext>
            </a:extLst>
          </p:cNvPr>
          <p:cNvSpPr>
            <a:spLocks noGrp="1"/>
          </p:cNvSpPr>
          <p:nvPr>
            <p:ph type="title"/>
          </p:nvPr>
        </p:nvSpPr>
        <p:spPr>
          <a:xfrm>
            <a:off x="628650" y="1"/>
            <a:ext cx="7886700" cy="847724"/>
          </a:xfrm>
        </p:spPr>
        <p:txBody>
          <a:bodyPr/>
          <a:lstStyle/>
          <a:p>
            <a:pPr algn="ctr"/>
            <a:r>
              <a:rPr lang="en-US" dirty="0" err="1"/>
              <a:t>Lịch</a:t>
            </a:r>
            <a:r>
              <a:rPr lang="en-US" dirty="0"/>
              <a:t> </a:t>
            </a:r>
            <a:r>
              <a:rPr lang="en-US" dirty="0" err="1"/>
              <a:t>sử</a:t>
            </a:r>
            <a:endParaRPr lang="en-US" dirty="0"/>
          </a:p>
        </p:txBody>
      </p:sp>
      <p:pic>
        <p:nvPicPr>
          <p:cNvPr id="9" name="Content Placeholder 8">
            <a:extLst>
              <a:ext uri="{FF2B5EF4-FFF2-40B4-BE49-F238E27FC236}">
                <a16:creationId xmlns:a16="http://schemas.microsoft.com/office/drawing/2014/main" id="{C682DF43-6C9C-438B-97D3-2100EAE2C5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63" y="1485901"/>
            <a:ext cx="5422106" cy="5848349"/>
          </a:xfrm>
        </p:spPr>
      </p:pic>
    </p:spTree>
    <p:extLst>
      <p:ext uri="{BB962C8B-B14F-4D97-AF65-F5344CB8AC3E}">
        <p14:creationId xmlns:p14="http://schemas.microsoft.com/office/powerpoint/2010/main" val="151872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7800" y="1600200"/>
            <a:ext cx="3429000" cy="4525963"/>
          </a:xfrm>
        </p:spPr>
        <p:txBody>
          <a:bodyPr/>
          <a:lstStyle/>
          <a:p>
            <a:pPr marL="0" indent="0">
              <a:buNone/>
            </a:pPr>
            <a:r>
              <a:rPr lang="en-US" dirty="0"/>
              <a:t>Acute sinusitis with arrows pointing to air-fluid levels in the ethmoid and sphenoid sinuses</a:t>
            </a:r>
          </a:p>
        </p:txBody>
      </p:sp>
      <p:pic>
        <p:nvPicPr>
          <p:cNvPr id="7170" name="Picture 2" descr="http://uwmsk.org/sinusanatomy2/images/Axial.acutesinu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4648200" cy="46843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p:txBody>
          <a:bodyPr>
            <a:normAutofit/>
          </a:bodyPr>
          <a:lstStyle/>
          <a:p>
            <a:r>
              <a:rPr lang="en-US" dirty="0" err="1"/>
              <a:t>Hình</a:t>
            </a:r>
            <a:r>
              <a:rPr lang="en-US" dirty="0"/>
              <a:t> </a:t>
            </a:r>
            <a:r>
              <a:rPr lang="en-US" dirty="0" err="1"/>
              <a:t>ảnh</a:t>
            </a:r>
            <a:r>
              <a:rPr lang="en-US" dirty="0"/>
              <a:t> </a:t>
            </a:r>
            <a:r>
              <a:rPr lang="en-US" dirty="0" err="1"/>
              <a:t>bất</a:t>
            </a:r>
            <a:r>
              <a:rPr lang="en-US" dirty="0"/>
              <a:t> </a:t>
            </a:r>
            <a:r>
              <a:rPr lang="en-US" dirty="0" err="1"/>
              <a:t>thường</a:t>
            </a:r>
            <a:r>
              <a:rPr lang="en-US" dirty="0"/>
              <a:t> </a:t>
            </a:r>
            <a:r>
              <a:rPr lang="en-US" dirty="0" err="1"/>
              <a:t>xoang</a:t>
            </a:r>
            <a:r>
              <a:rPr lang="en-US" dirty="0"/>
              <a:t> </a:t>
            </a:r>
            <a:r>
              <a:rPr lang="en-US" dirty="0" err="1"/>
              <a:t>sàng</a:t>
            </a:r>
            <a:endParaRPr lang="en-US" dirty="0"/>
          </a:p>
        </p:txBody>
      </p:sp>
    </p:spTree>
    <p:extLst>
      <p:ext uri="{BB962C8B-B14F-4D97-AF65-F5344CB8AC3E}">
        <p14:creationId xmlns:p14="http://schemas.microsoft.com/office/powerpoint/2010/main" val="4242881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Xoang</a:t>
            </a:r>
            <a:r>
              <a:rPr lang="en-US" dirty="0"/>
              <a:t> </a:t>
            </a:r>
            <a:r>
              <a:rPr lang="en-US" dirty="0" err="1"/>
              <a:t>bướm</a:t>
            </a:r>
            <a:r>
              <a:rPr lang="en-US" dirty="0"/>
              <a:t> (</a:t>
            </a:r>
            <a:r>
              <a:rPr lang="en-US" dirty="0" err="1"/>
              <a:t>Spenoid</a:t>
            </a:r>
            <a:r>
              <a:rPr lang="en-US" dirty="0"/>
              <a:t>)</a:t>
            </a:r>
          </a:p>
        </p:txBody>
      </p:sp>
      <p:sp>
        <p:nvSpPr>
          <p:cNvPr id="3" name="Content Placeholder 2"/>
          <p:cNvSpPr>
            <a:spLocks noGrp="1"/>
          </p:cNvSpPr>
          <p:nvPr>
            <p:ph idx="1"/>
          </p:nvPr>
        </p:nvSpPr>
        <p:spPr>
          <a:xfrm>
            <a:off x="5029200" y="1524000"/>
            <a:ext cx="3657600" cy="5105400"/>
          </a:xfrm>
        </p:spPr>
        <p:txBody>
          <a:bodyPr/>
          <a:lstStyle/>
          <a:p>
            <a:pPr marL="0" indent="0">
              <a:buNone/>
            </a:pPr>
            <a:r>
              <a:rPr lang="en-US" dirty="0" err="1"/>
              <a:t>SpS</a:t>
            </a:r>
            <a:r>
              <a:rPr lang="en-US" dirty="0"/>
              <a:t>: </a:t>
            </a:r>
            <a:r>
              <a:rPr lang="en-US" dirty="0" err="1"/>
              <a:t>phenoid</a:t>
            </a:r>
            <a:r>
              <a:rPr lang="en-US" dirty="0"/>
              <a:t> sinus</a:t>
            </a:r>
            <a:br>
              <a:rPr lang="en-US" dirty="0"/>
            </a:br>
            <a:r>
              <a:rPr lang="en-US" dirty="0"/>
              <a:t>(*): </a:t>
            </a:r>
            <a:r>
              <a:rPr lang="en-US" dirty="0" err="1"/>
              <a:t>sphenoethmoidal</a:t>
            </a:r>
            <a:r>
              <a:rPr lang="en-US" dirty="0"/>
              <a:t> recess </a:t>
            </a:r>
            <a:br>
              <a:rPr lang="en-US" dirty="0"/>
            </a:br>
            <a:r>
              <a:rPr lang="en-US" dirty="0"/>
              <a:t>AE: anterior ethmoid, PE: posterior ethmoid, CC: carotid canal, NS: nasal septum</a:t>
            </a:r>
          </a:p>
        </p:txBody>
      </p:sp>
      <p:pic>
        <p:nvPicPr>
          <p:cNvPr id="4098" name="Picture 2" descr="http://uwmsk.org/sinusanatomy2/images/Axial.sphenoi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24000"/>
            <a:ext cx="4362450" cy="440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696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0" y="1600200"/>
            <a:ext cx="3733800" cy="4525963"/>
          </a:xfrm>
        </p:spPr>
        <p:txBody>
          <a:bodyPr/>
          <a:lstStyle/>
          <a:p>
            <a:pPr marL="0" indent="0">
              <a:buNone/>
            </a:pPr>
            <a:r>
              <a:rPr lang="en-US" dirty="0"/>
              <a:t>Left sphenoid sinus (</a:t>
            </a:r>
            <a:r>
              <a:rPr lang="en-US" dirty="0" err="1"/>
              <a:t>SpS</a:t>
            </a:r>
            <a:r>
              <a:rPr lang="en-US" dirty="0"/>
              <a:t>) disease with obstruction of the ostium (arrowhead). (EB: ethmoid bulla)</a:t>
            </a:r>
          </a:p>
        </p:txBody>
      </p:sp>
      <p:pic>
        <p:nvPicPr>
          <p:cNvPr id="8194" name="Picture 2" descr="http://uwmsk.org/sinusanatomy2/images/Sphenoidsinu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4429125" cy="41814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p:txBody>
          <a:bodyPr>
            <a:normAutofit/>
          </a:bodyPr>
          <a:lstStyle/>
          <a:p>
            <a:r>
              <a:rPr lang="en-US" dirty="0" err="1"/>
              <a:t>Hình</a:t>
            </a:r>
            <a:r>
              <a:rPr lang="en-US" dirty="0"/>
              <a:t> </a:t>
            </a:r>
            <a:r>
              <a:rPr lang="en-US" dirty="0" err="1"/>
              <a:t>ảnh</a:t>
            </a:r>
            <a:r>
              <a:rPr lang="en-US" dirty="0"/>
              <a:t> </a:t>
            </a:r>
            <a:r>
              <a:rPr lang="en-US" dirty="0" err="1"/>
              <a:t>bất</a:t>
            </a:r>
            <a:r>
              <a:rPr lang="en-US" dirty="0"/>
              <a:t> </a:t>
            </a:r>
            <a:r>
              <a:rPr lang="en-US" dirty="0" err="1"/>
              <a:t>thường</a:t>
            </a:r>
            <a:r>
              <a:rPr lang="en-US" dirty="0"/>
              <a:t> </a:t>
            </a:r>
            <a:r>
              <a:rPr lang="en-US" dirty="0" err="1"/>
              <a:t>xoang</a:t>
            </a:r>
            <a:r>
              <a:rPr lang="en-US" dirty="0"/>
              <a:t> </a:t>
            </a:r>
            <a:r>
              <a:rPr lang="en-US" dirty="0" err="1"/>
              <a:t>bướm</a:t>
            </a:r>
            <a:endParaRPr lang="en-US" dirty="0"/>
          </a:p>
        </p:txBody>
      </p:sp>
    </p:spTree>
    <p:extLst>
      <p:ext uri="{BB962C8B-B14F-4D97-AF65-F5344CB8AC3E}">
        <p14:creationId xmlns:p14="http://schemas.microsoft.com/office/powerpoint/2010/main" val="356717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r>
              <a:rPr lang="en-US" dirty="0" err="1"/>
              <a:t>Dùng</a:t>
            </a:r>
            <a:r>
              <a:rPr lang="en-US" dirty="0"/>
              <a:t> </a:t>
            </a:r>
            <a:r>
              <a:rPr lang="en-US" dirty="0" err="1"/>
              <a:t>hệ</a:t>
            </a:r>
            <a:r>
              <a:rPr lang="en-US" dirty="0"/>
              <a:t> </a:t>
            </a:r>
            <a:r>
              <a:rPr lang="en-US" dirty="0" err="1"/>
              <a:t>thống</a:t>
            </a:r>
            <a:r>
              <a:rPr lang="en-US" dirty="0"/>
              <a:t> </a:t>
            </a:r>
            <a:r>
              <a:rPr lang="en-US" dirty="0" err="1"/>
              <a:t>não</a:t>
            </a:r>
            <a:r>
              <a:rPr lang="en-US" dirty="0"/>
              <a:t> </a:t>
            </a:r>
            <a:r>
              <a:rPr lang="en-US" dirty="0" err="1"/>
              <a:t>thất</a:t>
            </a:r>
            <a:r>
              <a:rPr lang="en-US" dirty="0"/>
              <a:t> </a:t>
            </a:r>
            <a:r>
              <a:rPr lang="en-US" dirty="0" err="1"/>
              <a:t>làm</a:t>
            </a:r>
            <a:r>
              <a:rPr lang="en-US" dirty="0"/>
              <a:t> </a:t>
            </a:r>
            <a:r>
              <a:rPr lang="en-US" dirty="0" err="1"/>
              <a:t>mốc</a:t>
            </a:r>
            <a:r>
              <a:rPr lang="en-US" dirty="0"/>
              <a:t>:</a:t>
            </a:r>
          </a:p>
          <a:p>
            <a:r>
              <a:rPr lang="en-US" dirty="0" err="1"/>
              <a:t>Não</a:t>
            </a:r>
            <a:r>
              <a:rPr lang="en-US" dirty="0"/>
              <a:t> </a:t>
            </a:r>
            <a:r>
              <a:rPr lang="en-US" dirty="0" err="1"/>
              <a:t>thất</a:t>
            </a:r>
            <a:r>
              <a:rPr lang="en-US" dirty="0"/>
              <a:t> </a:t>
            </a:r>
            <a:r>
              <a:rPr lang="en-US" dirty="0" err="1"/>
              <a:t>bên</a:t>
            </a:r>
            <a:endParaRPr lang="en-US" dirty="0"/>
          </a:p>
          <a:p>
            <a:r>
              <a:rPr lang="en-US" dirty="0" err="1"/>
              <a:t>Não</a:t>
            </a:r>
            <a:r>
              <a:rPr lang="en-US" dirty="0"/>
              <a:t> </a:t>
            </a:r>
            <a:r>
              <a:rPr lang="en-US" dirty="0" err="1"/>
              <a:t>thất</a:t>
            </a:r>
            <a:r>
              <a:rPr lang="en-US" dirty="0"/>
              <a:t> </a:t>
            </a:r>
            <a:r>
              <a:rPr lang="en-US" dirty="0" err="1"/>
              <a:t>ba</a:t>
            </a:r>
            <a:endParaRPr lang="en-US" dirty="0"/>
          </a:p>
          <a:p>
            <a:r>
              <a:rPr lang="en-US" dirty="0" err="1"/>
              <a:t>Não</a:t>
            </a:r>
            <a:r>
              <a:rPr lang="en-US" dirty="0"/>
              <a:t> </a:t>
            </a:r>
            <a:r>
              <a:rPr lang="en-US" dirty="0" err="1"/>
              <a:t>thất</a:t>
            </a:r>
            <a:r>
              <a:rPr lang="en-US" dirty="0"/>
              <a:t> </a:t>
            </a:r>
            <a:r>
              <a:rPr lang="en-US" dirty="0" err="1"/>
              <a:t>tư</a:t>
            </a:r>
            <a:endParaRPr lang="en-US" dirty="0"/>
          </a:p>
          <a:p>
            <a:r>
              <a:rPr lang="en-US" dirty="0" err="1"/>
              <a:t>Dịch</a:t>
            </a:r>
            <a:r>
              <a:rPr lang="en-US" dirty="0"/>
              <a:t> </a:t>
            </a:r>
            <a:r>
              <a:rPr lang="en-US" dirty="0" err="1"/>
              <a:t>não</a:t>
            </a:r>
            <a:r>
              <a:rPr lang="en-US" dirty="0"/>
              <a:t> </a:t>
            </a:r>
            <a:r>
              <a:rPr lang="en-US" dirty="0" err="1"/>
              <a:t>tủy</a:t>
            </a:r>
            <a:r>
              <a:rPr lang="en-US" dirty="0"/>
              <a:t> </a:t>
            </a:r>
            <a:r>
              <a:rPr lang="en-US" dirty="0" err="1"/>
              <a:t>và</a:t>
            </a:r>
            <a:r>
              <a:rPr lang="en-US" dirty="0"/>
              <a:t> </a:t>
            </a:r>
            <a:r>
              <a:rPr lang="en-US" dirty="0" err="1"/>
              <a:t>các</a:t>
            </a:r>
            <a:r>
              <a:rPr lang="en-US" dirty="0"/>
              <a:t> </a:t>
            </a:r>
            <a:r>
              <a:rPr lang="en-US" dirty="0" err="1"/>
              <a:t>bể</a:t>
            </a:r>
            <a:r>
              <a:rPr lang="en-US" dirty="0"/>
              <a:t> </a:t>
            </a:r>
            <a:r>
              <a:rPr lang="en-US" dirty="0" err="1"/>
              <a:t>não</a:t>
            </a:r>
            <a:endParaRPr lang="en-US" dirty="0"/>
          </a:p>
          <a:p>
            <a:endParaRPr lang="vi-VN" dirty="0"/>
          </a:p>
        </p:txBody>
      </p:sp>
    </p:spTree>
    <p:extLst>
      <p:ext uri="{BB962C8B-B14F-4D97-AF65-F5344CB8AC3E}">
        <p14:creationId xmlns:p14="http://schemas.microsoft.com/office/powerpoint/2010/main" val="1623413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944562"/>
          </a:xfrm>
        </p:spPr>
        <p:txBody>
          <a:bodyPr>
            <a:normAutofit/>
          </a:bodyPr>
          <a:lstStyle/>
          <a:p>
            <a:r>
              <a:rPr lang="en-US" dirty="0" err="1"/>
              <a:t>Hệ</a:t>
            </a:r>
            <a:r>
              <a:rPr lang="en-US" dirty="0"/>
              <a:t> </a:t>
            </a:r>
            <a:r>
              <a:rPr lang="en-US" dirty="0" err="1"/>
              <a:t>thống</a:t>
            </a:r>
            <a:r>
              <a:rPr lang="en-US" dirty="0"/>
              <a:t> </a:t>
            </a:r>
            <a:r>
              <a:rPr lang="en-US" dirty="0" err="1"/>
              <a:t>não</a:t>
            </a:r>
            <a:r>
              <a:rPr lang="en-US" dirty="0"/>
              <a:t> </a:t>
            </a:r>
            <a:r>
              <a:rPr lang="en-US" dirty="0" err="1"/>
              <a:t>thất</a:t>
            </a:r>
            <a:endParaRPr lang="vi-VN"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990600"/>
            <a:ext cx="7931952" cy="5209501"/>
          </a:xfrm>
        </p:spPr>
      </p:pic>
    </p:spTree>
    <p:extLst>
      <p:ext uri="{BB962C8B-B14F-4D97-AF65-F5344CB8AC3E}">
        <p14:creationId xmlns:p14="http://schemas.microsoft.com/office/powerpoint/2010/main" val="86281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51443"/>
            <a:ext cx="5334000" cy="6706557"/>
          </a:xfrm>
        </p:spPr>
      </p:pic>
    </p:spTree>
    <p:extLst>
      <p:ext uri="{BB962C8B-B14F-4D97-AF65-F5344CB8AC3E}">
        <p14:creationId xmlns:p14="http://schemas.microsoft.com/office/powerpoint/2010/main" val="4012153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4" y="0"/>
            <a:ext cx="9189493" cy="6858000"/>
          </a:xfrm>
        </p:spPr>
      </p:pic>
    </p:spTree>
    <p:extLst>
      <p:ext uri="{BB962C8B-B14F-4D97-AF65-F5344CB8AC3E}">
        <p14:creationId xmlns:p14="http://schemas.microsoft.com/office/powerpoint/2010/main" val="2342365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7816"/>
            <a:ext cx="9202033" cy="6895816"/>
          </a:xfrm>
        </p:spPr>
      </p:pic>
    </p:spTree>
    <p:extLst>
      <p:ext uri="{BB962C8B-B14F-4D97-AF65-F5344CB8AC3E}">
        <p14:creationId xmlns:p14="http://schemas.microsoft.com/office/powerpoint/2010/main" val="100717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9" y="1676715"/>
            <a:ext cx="9140371" cy="518128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0"/>
            <a:ext cx="3877216" cy="1619476"/>
          </a:xfrm>
          <a:prstGeom prst="rect">
            <a:avLst/>
          </a:prstGeom>
        </p:spPr>
      </p:pic>
    </p:spTree>
    <p:extLst>
      <p:ext uri="{BB962C8B-B14F-4D97-AF65-F5344CB8AC3E}">
        <p14:creationId xmlns:p14="http://schemas.microsoft.com/office/powerpoint/2010/main" val="1522305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6" y="1140153"/>
            <a:ext cx="9133114" cy="573961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0"/>
            <a:ext cx="4324954" cy="1152686"/>
          </a:xfrm>
          <a:prstGeom prst="rect">
            <a:avLst/>
          </a:prstGeom>
        </p:spPr>
      </p:pic>
    </p:spTree>
    <p:extLst>
      <p:ext uri="{BB962C8B-B14F-4D97-AF65-F5344CB8AC3E}">
        <p14:creationId xmlns:p14="http://schemas.microsoft.com/office/powerpoint/2010/main" val="4113925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4568-3F5D-4BCF-A64B-9A93A8E5DD52}"/>
              </a:ext>
            </a:extLst>
          </p:cNvPr>
          <p:cNvSpPr>
            <a:spLocks noGrp="1"/>
          </p:cNvSpPr>
          <p:nvPr>
            <p:ph type="title"/>
          </p:nvPr>
        </p:nvSpPr>
        <p:spPr>
          <a:xfrm>
            <a:off x="628650" y="228600"/>
            <a:ext cx="8029575" cy="1462088"/>
          </a:xfrm>
        </p:spPr>
        <p:txBody>
          <a:bodyPr>
            <a:noAutofit/>
          </a:bodyPr>
          <a:lstStyle/>
          <a:p>
            <a:pPr marL="457200" marR="0" algn="ctr">
              <a:lnSpc>
                <a:spcPct val="107000"/>
              </a:lnSpc>
              <a:spcBef>
                <a:spcPts val="0"/>
              </a:spcBef>
              <a:spcAft>
                <a:spcPts val="0"/>
              </a:spcAft>
            </a:pPr>
            <a:r>
              <a:rPr lang="en-US" sz="3200" b="1" dirty="0" err="1">
                <a:latin typeface="Arial" panose="020B0604020202020204" pitchFamily="34" charset="0"/>
                <a:ea typeface="Calibri" panose="020F0502020204030204" pitchFamily="34" charset="0"/>
                <a:cs typeface="Arial" panose="020B0604020202020204" pitchFamily="34" charset="0"/>
              </a:rPr>
              <a:t>Mật</a:t>
            </a:r>
            <a:r>
              <a:rPr lang="en-US" sz="3200" b="1" dirty="0">
                <a:latin typeface="Arial" panose="020B0604020202020204" pitchFamily="34" charset="0"/>
                <a:ea typeface="Calibri" panose="020F0502020204030204" pitchFamily="34" charset="0"/>
                <a:cs typeface="Arial" panose="020B0604020202020204" pitchFamily="34" charset="0"/>
              </a:rPr>
              <a:t> </a:t>
            </a:r>
            <a:r>
              <a:rPr lang="en-US" sz="3200" b="1" dirty="0" err="1">
                <a:latin typeface="Arial" panose="020B0604020202020204" pitchFamily="34" charset="0"/>
                <a:ea typeface="Calibri" panose="020F0502020204030204" pitchFamily="34" charset="0"/>
                <a:cs typeface="Arial" panose="020B0604020202020204" pitchFamily="34" charset="0"/>
              </a:rPr>
              <a:t>độ</a:t>
            </a:r>
            <a:r>
              <a:rPr lang="en-US" sz="3200" b="1" dirty="0">
                <a:latin typeface="Arial" panose="020B0604020202020204" pitchFamily="34" charset="0"/>
                <a:ea typeface="Calibri" panose="020F0502020204030204" pitchFamily="34" charset="0"/>
                <a:cs typeface="Arial" panose="020B0604020202020204" pitchFamily="34" charset="0"/>
              </a:rPr>
              <a:t> </a:t>
            </a:r>
            <a:r>
              <a:rPr lang="en-US" sz="3200" b="1" dirty="0" err="1">
                <a:latin typeface="Arial" panose="020B0604020202020204" pitchFamily="34" charset="0"/>
                <a:ea typeface="Calibri" panose="020F0502020204030204" pitchFamily="34" charset="0"/>
                <a:cs typeface="Arial" panose="020B0604020202020204" pitchFamily="34" charset="0"/>
              </a:rPr>
              <a:t>mô</a:t>
            </a:r>
            <a:r>
              <a:rPr lang="en-US" sz="3200" b="1" dirty="0">
                <a:latin typeface="Arial" panose="020B0604020202020204" pitchFamily="34" charset="0"/>
                <a:ea typeface="Calibri" panose="020F0502020204030204" pitchFamily="34" charset="0"/>
                <a:cs typeface="Arial" panose="020B0604020202020204" pitchFamily="34" charset="0"/>
              </a:rPr>
              <a:t> </a:t>
            </a:r>
            <a:r>
              <a:rPr lang="en-US" sz="3200" b="1" dirty="0" err="1">
                <a:latin typeface="Arial" panose="020B0604020202020204" pitchFamily="34" charset="0"/>
                <a:ea typeface="Calibri" panose="020F0502020204030204" pitchFamily="34" charset="0"/>
                <a:cs typeface="Arial" panose="020B0604020202020204" pitchFamily="34" charset="0"/>
              </a:rPr>
              <a:t>căn</a:t>
            </a:r>
            <a:r>
              <a:rPr lang="en-US" sz="3200" b="1" dirty="0">
                <a:latin typeface="Arial" panose="020B0604020202020204" pitchFamily="34" charset="0"/>
                <a:ea typeface="Calibri" panose="020F0502020204030204" pitchFamily="34" charset="0"/>
                <a:cs typeface="Arial" panose="020B0604020202020204" pitchFamily="34" charset="0"/>
              </a:rPr>
              <a:t> </a:t>
            </a:r>
            <a:r>
              <a:rPr lang="en-US" sz="3200" b="1" dirty="0" err="1">
                <a:latin typeface="Arial" panose="020B0604020202020204" pitchFamily="34" charset="0"/>
                <a:ea typeface="Calibri" panose="020F0502020204030204" pitchFamily="34" charset="0"/>
                <a:cs typeface="Arial" panose="020B0604020202020204" pitchFamily="34" charset="0"/>
              </a:rPr>
              <a:t>cứ</a:t>
            </a:r>
            <a:r>
              <a:rPr lang="en-US" sz="3200" b="1" dirty="0">
                <a:latin typeface="Arial" panose="020B0604020202020204" pitchFamily="34" charset="0"/>
                <a:ea typeface="Calibri" panose="020F0502020204030204" pitchFamily="34" charset="0"/>
                <a:cs typeface="Arial" panose="020B0604020202020204" pitchFamily="34" charset="0"/>
              </a:rPr>
              <a:t> </a:t>
            </a:r>
            <a:r>
              <a:rPr lang="en-US" sz="3200" b="1" dirty="0" err="1">
                <a:latin typeface="Arial" panose="020B0604020202020204" pitchFamily="34" charset="0"/>
                <a:ea typeface="Calibri" panose="020F0502020204030204" pitchFamily="34" charset="0"/>
                <a:cs typeface="Arial" panose="020B0604020202020204" pitchFamily="34" charset="0"/>
              </a:rPr>
              <a:t>trên</a:t>
            </a:r>
            <a:r>
              <a:rPr lang="en-US" sz="3200" b="1" dirty="0">
                <a:latin typeface="Arial" panose="020B0604020202020204" pitchFamily="34" charset="0"/>
                <a:ea typeface="Calibri" panose="020F0502020204030204" pitchFamily="34" charset="0"/>
                <a:cs typeface="Arial" panose="020B0604020202020204" pitchFamily="34" charset="0"/>
              </a:rPr>
              <a:t> </a:t>
            </a:r>
            <a:r>
              <a:rPr lang="en-US" sz="3200" b="1" dirty="0" err="1">
                <a:latin typeface="Arial" panose="020B0604020202020204" pitchFamily="34" charset="0"/>
                <a:ea typeface="Calibri" panose="020F0502020204030204" pitchFamily="34" charset="0"/>
                <a:cs typeface="Arial" panose="020B0604020202020204" pitchFamily="34" charset="0"/>
              </a:rPr>
              <a:t>đơn</a:t>
            </a:r>
            <a:r>
              <a:rPr lang="en-US" sz="3200" b="1" dirty="0">
                <a:latin typeface="Arial" panose="020B0604020202020204" pitchFamily="34" charset="0"/>
                <a:ea typeface="Calibri" panose="020F0502020204030204" pitchFamily="34" charset="0"/>
                <a:cs typeface="Arial" panose="020B0604020202020204" pitchFamily="34" charset="0"/>
              </a:rPr>
              <a:t> </a:t>
            </a:r>
            <a:r>
              <a:rPr lang="en-US" sz="3200" b="1" dirty="0" err="1">
                <a:latin typeface="Arial" panose="020B0604020202020204" pitchFamily="34" charset="0"/>
                <a:ea typeface="Calibri" panose="020F0502020204030204" pitchFamily="34" charset="0"/>
                <a:cs typeface="Arial" panose="020B0604020202020204" pitchFamily="34" charset="0"/>
              </a:rPr>
              <a:t>vị</a:t>
            </a:r>
            <a:r>
              <a:rPr lang="en-US" sz="3200" b="1" dirty="0">
                <a:latin typeface="Arial" panose="020B0604020202020204" pitchFamily="34" charset="0"/>
                <a:ea typeface="Calibri" panose="020F0502020204030204" pitchFamily="34" charset="0"/>
                <a:cs typeface="Arial" panose="020B0604020202020204" pitchFamily="34" charset="0"/>
              </a:rPr>
              <a:t> Hounsfield:</a:t>
            </a:r>
            <a:br>
              <a:rPr lang="en-US" sz="3200" b="1" dirty="0">
                <a:latin typeface="Arial" panose="020B0604020202020204" pitchFamily="34" charset="0"/>
                <a:ea typeface="Calibri" panose="020F050202020403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0220CAF6-FB96-4EAC-B5A8-0DEB9F0EE7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9" y="1876426"/>
            <a:ext cx="9164890" cy="4981575"/>
          </a:xfrm>
        </p:spPr>
      </p:pic>
    </p:spTree>
    <p:extLst>
      <p:ext uri="{BB962C8B-B14F-4D97-AF65-F5344CB8AC3E}">
        <p14:creationId xmlns:p14="http://schemas.microsoft.com/office/powerpoint/2010/main" val="3717415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04" y="1447800"/>
            <a:ext cx="9152490" cy="54102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512" y="0"/>
            <a:ext cx="3258005" cy="1426029"/>
          </a:xfrm>
          <a:prstGeom prst="rect">
            <a:avLst/>
          </a:prstGeom>
        </p:spPr>
      </p:pic>
    </p:spTree>
    <p:extLst>
      <p:ext uri="{BB962C8B-B14F-4D97-AF65-F5344CB8AC3E}">
        <p14:creationId xmlns:p14="http://schemas.microsoft.com/office/powerpoint/2010/main" val="1348443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514"/>
            <a:ext cx="9117105" cy="6843486"/>
          </a:xfrm>
        </p:spPr>
      </p:pic>
    </p:spTree>
    <p:extLst>
      <p:ext uri="{BB962C8B-B14F-4D97-AF65-F5344CB8AC3E}">
        <p14:creationId xmlns:p14="http://schemas.microsoft.com/office/powerpoint/2010/main" val="3120402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38200"/>
            <a:ext cx="9144000" cy="5142205"/>
          </a:xfrm>
        </p:spPr>
      </p:pic>
    </p:spTree>
    <p:extLst>
      <p:ext uri="{BB962C8B-B14F-4D97-AF65-F5344CB8AC3E}">
        <p14:creationId xmlns:p14="http://schemas.microsoft.com/office/powerpoint/2010/main" val="2812299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43" y="1416667"/>
            <a:ext cx="9162143" cy="544133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1"/>
            <a:ext cx="4114800" cy="1371600"/>
          </a:xfrm>
          <a:prstGeom prst="rect">
            <a:avLst/>
          </a:prstGeom>
        </p:spPr>
      </p:pic>
    </p:spTree>
    <p:extLst>
      <p:ext uri="{BB962C8B-B14F-4D97-AF65-F5344CB8AC3E}">
        <p14:creationId xmlns:p14="http://schemas.microsoft.com/office/powerpoint/2010/main" val="3199049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228600"/>
            <a:ext cx="9144000" cy="6155184"/>
          </a:xfrm>
        </p:spPr>
      </p:pic>
    </p:spTree>
    <p:extLst>
      <p:ext uri="{BB962C8B-B14F-4D97-AF65-F5344CB8AC3E}">
        <p14:creationId xmlns:p14="http://schemas.microsoft.com/office/powerpoint/2010/main" val="340477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142"/>
            <a:ext cx="9144000" cy="6872199"/>
          </a:xfrm>
        </p:spPr>
      </p:pic>
    </p:spTree>
    <p:extLst>
      <p:ext uri="{BB962C8B-B14F-4D97-AF65-F5344CB8AC3E}">
        <p14:creationId xmlns:p14="http://schemas.microsoft.com/office/powerpoint/2010/main" val="963447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43" y="1143000"/>
            <a:ext cx="9162143" cy="4910044"/>
          </a:xfrm>
        </p:spPr>
      </p:pic>
    </p:spTree>
    <p:extLst>
      <p:ext uri="{BB962C8B-B14F-4D97-AF65-F5344CB8AC3E}">
        <p14:creationId xmlns:p14="http://schemas.microsoft.com/office/powerpoint/2010/main" val="2956665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0886"/>
            <a:ext cx="9158314" cy="6640286"/>
          </a:xfrm>
        </p:spPr>
      </p:pic>
    </p:spTree>
    <p:extLst>
      <p:ext uri="{BB962C8B-B14F-4D97-AF65-F5344CB8AC3E}">
        <p14:creationId xmlns:p14="http://schemas.microsoft.com/office/powerpoint/2010/main" val="3603902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36441" cy="6858000"/>
          </a:xfrm>
        </p:spPr>
      </p:pic>
    </p:spTree>
    <p:extLst>
      <p:ext uri="{BB962C8B-B14F-4D97-AF65-F5344CB8AC3E}">
        <p14:creationId xmlns:p14="http://schemas.microsoft.com/office/powerpoint/2010/main" val="184749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8141"/>
            <a:ext cx="9144001" cy="6743575"/>
          </a:xfrm>
        </p:spPr>
      </p:pic>
    </p:spTree>
    <p:extLst>
      <p:ext uri="{BB962C8B-B14F-4D97-AF65-F5344CB8AC3E}">
        <p14:creationId xmlns:p14="http://schemas.microsoft.com/office/powerpoint/2010/main" val="155912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70AC-FFB3-48F4-8097-E2E2E601F41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D032387-7F31-42E4-80D1-79E1E83537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5126"/>
            <a:ext cx="9051131" cy="6492874"/>
          </a:xfrm>
        </p:spPr>
      </p:pic>
    </p:spTree>
    <p:extLst>
      <p:ext uri="{BB962C8B-B14F-4D97-AF65-F5344CB8AC3E}">
        <p14:creationId xmlns:p14="http://schemas.microsoft.com/office/powerpoint/2010/main" val="1618033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7" y="-25400"/>
            <a:ext cx="9136743" cy="6875287"/>
          </a:xfrm>
        </p:spPr>
      </p:pic>
    </p:spTree>
    <p:extLst>
      <p:ext uri="{BB962C8B-B14F-4D97-AF65-F5344CB8AC3E}">
        <p14:creationId xmlns:p14="http://schemas.microsoft.com/office/powerpoint/2010/main" val="229775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886"/>
            <a:ext cx="8781587" cy="6858000"/>
          </a:xfrm>
        </p:spPr>
      </p:pic>
    </p:spTree>
    <p:extLst>
      <p:ext uri="{BB962C8B-B14F-4D97-AF65-F5344CB8AC3E}">
        <p14:creationId xmlns:p14="http://schemas.microsoft.com/office/powerpoint/2010/main" val="1792277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Đầu</a:t>
            </a:r>
            <a:r>
              <a:rPr lang="en-US" dirty="0"/>
              <a:t> </a:t>
            </a:r>
            <a:r>
              <a:rPr lang="en-US" dirty="0" err="1"/>
              <a:t>nước</a:t>
            </a:r>
            <a:endParaRPr lang="vi-V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8800"/>
            <a:ext cx="9129113" cy="4648200"/>
          </a:xfrm>
        </p:spPr>
      </p:pic>
    </p:spTree>
    <p:extLst>
      <p:ext uri="{BB962C8B-B14F-4D97-AF65-F5344CB8AC3E}">
        <p14:creationId xmlns:p14="http://schemas.microsoft.com/office/powerpoint/2010/main" val="2536597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2400"/>
            <a:ext cx="9144000" cy="6511461"/>
          </a:xfrm>
        </p:spPr>
      </p:pic>
    </p:spTree>
    <p:extLst>
      <p:ext uri="{BB962C8B-B14F-4D97-AF65-F5344CB8AC3E}">
        <p14:creationId xmlns:p14="http://schemas.microsoft.com/office/powerpoint/2010/main" val="1612820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22229" cy="5151671"/>
          </a:xfrm>
        </p:spPr>
      </p:pic>
    </p:spTree>
    <p:extLst>
      <p:ext uri="{BB962C8B-B14F-4D97-AF65-F5344CB8AC3E}">
        <p14:creationId xmlns:p14="http://schemas.microsoft.com/office/powerpoint/2010/main" val="89024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04800"/>
            <a:ext cx="9144000" cy="6373090"/>
          </a:xfrm>
        </p:spPr>
      </p:pic>
    </p:spTree>
    <p:extLst>
      <p:ext uri="{BB962C8B-B14F-4D97-AF65-F5344CB8AC3E}">
        <p14:creationId xmlns:p14="http://schemas.microsoft.com/office/powerpoint/2010/main" val="3266614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Xuất</a:t>
            </a:r>
            <a:r>
              <a:rPr lang="en-US" dirty="0"/>
              <a:t> </a:t>
            </a:r>
            <a:r>
              <a:rPr lang="en-US" dirty="0" err="1"/>
              <a:t>huyết</a:t>
            </a:r>
            <a:endParaRPr lang="vi-V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7" y="1843602"/>
            <a:ext cx="9136743" cy="5007141"/>
          </a:xfrm>
        </p:spPr>
      </p:pic>
    </p:spTree>
    <p:extLst>
      <p:ext uri="{BB962C8B-B14F-4D97-AF65-F5344CB8AC3E}">
        <p14:creationId xmlns:p14="http://schemas.microsoft.com/office/powerpoint/2010/main" val="4169150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4267200" cy="5943600"/>
          </a:xfrm>
        </p:spPr>
        <p:txBody>
          <a:bodyPr/>
          <a:lstStyle/>
          <a:p>
            <a:endParaRPr lang="vi-V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5675" y="1143000"/>
            <a:ext cx="4331954" cy="49831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4344007" cy="5058481"/>
          </a:xfrm>
          <a:prstGeom prst="rect">
            <a:avLst/>
          </a:prstGeom>
        </p:spPr>
      </p:pic>
    </p:spTree>
    <p:extLst>
      <p:ext uri="{BB962C8B-B14F-4D97-AF65-F5344CB8AC3E}">
        <p14:creationId xmlns:p14="http://schemas.microsoft.com/office/powerpoint/2010/main" val="3918904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PHÂN BIỆT XUẤT HUYẾT</a:t>
            </a:r>
          </a:p>
        </p:txBody>
      </p:sp>
      <p:sp>
        <p:nvSpPr>
          <p:cNvPr id="3" name="Content Placeholder 2"/>
          <p:cNvSpPr>
            <a:spLocks noGrp="1"/>
          </p:cNvSpPr>
          <p:nvPr>
            <p:ph idx="1"/>
          </p:nvPr>
        </p:nvSpPr>
        <p:spPr>
          <a:xfrm>
            <a:off x="802386" y="2275954"/>
            <a:ext cx="7543800" cy="4050792"/>
          </a:xfrm>
        </p:spPr>
        <p:txBody>
          <a:bodyPr/>
          <a:lstStyle/>
          <a:p>
            <a:r>
              <a:rPr lang="vi-VN" dirty="0">
                <a:latin typeface="Times New Roman (Body)"/>
                <a:cs typeface="Times New Roman" panose="02020603050405020304" pitchFamily="18" charset="0"/>
              </a:rPr>
              <a:t>Xuất huyết là các vùng tăng đậm độ và có thể thấy trong </a:t>
            </a:r>
            <a:r>
              <a:rPr lang="en-US" dirty="0" err="1">
                <a:latin typeface="Times New Roman (Body)"/>
                <a:cs typeface="Times New Roman" panose="02020603050405020304" pitchFamily="18" charset="0"/>
              </a:rPr>
              <a:t>nhiều</a:t>
            </a:r>
            <a:r>
              <a:rPr lang="vi-VN" dirty="0">
                <a:latin typeface="Times New Roman (Body)"/>
                <a:cs typeface="Times New Roman" panose="02020603050405020304" pitchFamily="18" charset="0"/>
              </a:rPr>
              <a:t> bệnh lý.</a:t>
            </a:r>
            <a:endParaRPr lang="en-US" dirty="0">
              <a:latin typeface="Times New Roman (Body)"/>
              <a:cs typeface="Times New Roman" panose="02020603050405020304" pitchFamily="18" charset="0"/>
            </a:endParaRPr>
          </a:p>
          <a:p>
            <a:r>
              <a:rPr lang="vi-VN" dirty="0">
                <a:latin typeface="Times New Roman (Body)"/>
                <a:cs typeface="Times New Roman" panose="02020603050405020304" pitchFamily="18" charset="0"/>
              </a:rPr>
              <a:t>Phân biệt hoá vôi và xuất huyết nhỏ vùng nhân nền </a:t>
            </a:r>
            <a:endParaRPr lang="en-US" dirty="0">
              <a:latin typeface="Times New Roman (Body)"/>
              <a:cs typeface="Times New Roman" panose="02020603050405020304" pitchFamily="18" charset="0"/>
            </a:endParaRPr>
          </a:p>
          <a:p>
            <a:r>
              <a:rPr lang="vi-VN" dirty="0">
                <a:latin typeface="Times New Roman (Body)"/>
                <a:cs typeface="Times New Roman" panose="02020603050405020304" pitchFamily="18" charset="0"/>
              </a:rPr>
              <a:t>Phân biệt xuất huyết cầu não với hình ảnh nhiễu</a:t>
            </a:r>
            <a:endParaRPr lang="en-US" dirty="0">
              <a:latin typeface="Times New Roman (Body)"/>
              <a:cs typeface="Times New Roman" panose="02020603050405020304" pitchFamily="18" charset="0"/>
            </a:endParaRPr>
          </a:p>
        </p:txBody>
      </p:sp>
    </p:spTree>
    <p:extLst>
      <p:ext uri="{BB962C8B-B14F-4D97-AF65-F5344CB8AC3E}">
        <p14:creationId xmlns:p14="http://schemas.microsoft.com/office/powerpoint/2010/main" val="1149579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7127" y="858771"/>
            <a:ext cx="7000768" cy="5574686"/>
          </a:xfrm>
        </p:spPr>
      </p:pic>
    </p:spTree>
    <p:extLst>
      <p:ext uri="{BB962C8B-B14F-4D97-AF65-F5344CB8AC3E}">
        <p14:creationId xmlns:p14="http://schemas.microsoft.com/office/powerpoint/2010/main" val="405184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1. </a:t>
            </a:r>
            <a:r>
              <a:rPr lang="en-US" dirty="0" err="1"/>
              <a:t>Xoang</a:t>
            </a:r>
            <a:endParaRPr lang="en-US" dirty="0"/>
          </a:p>
        </p:txBody>
      </p:sp>
      <p:sp>
        <p:nvSpPr>
          <p:cNvPr id="4" name="Content Placeholder 2"/>
          <p:cNvSpPr>
            <a:spLocks noGrp="1"/>
          </p:cNvSpPr>
          <p:nvPr>
            <p:ph idx="1"/>
          </p:nvPr>
        </p:nvSpPr>
        <p:spPr/>
        <p:txBody>
          <a:bodyPr/>
          <a:lstStyle/>
          <a:p>
            <a:pPr marL="0" indent="0">
              <a:buNone/>
            </a:pPr>
            <a:r>
              <a:rPr lang="en-US" dirty="0"/>
              <a:t>4 </a:t>
            </a:r>
            <a:r>
              <a:rPr lang="en-US" dirty="0" err="1"/>
              <a:t>xoang</a:t>
            </a:r>
            <a:r>
              <a:rPr lang="en-US" dirty="0"/>
              <a:t>:</a:t>
            </a:r>
          </a:p>
          <a:p>
            <a:r>
              <a:rPr lang="en-US" dirty="0" err="1"/>
              <a:t>Xoang</a:t>
            </a:r>
            <a:r>
              <a:rPr lang="en-US" dirty="0"/>
              <a:t> </a:t>
            </a:r>
            <a:r>
              <a:rPr lang="en-US" dirty="0" err="1"/>
              <a:t>trán</a:t>
            </a:r>
            <a:r>
              <a:rPr lang="en-US" dirty="0"/>
              <a:t> (Frontal)</a:t>
            </a:r>
          </a:p>
          <a:p>
            <a:r>
              <a:rPr lang="en-US" dirty="0" err="1"/>
              <a:t>Xoang</a:t>
            </a:r>
            <a:r>
              <a:rPr lang="en-US" dirty="0"/>
              <a:t> </a:t>
            </a:r>
            <a:r>
              <a:rPr lang="en-US" dirty="0" err="1"/>
              <a:t>hàm</a:t>
            </a:r>
            <a:r>
              <a:rPr lang="en-US" dirty="0"/>
              <a:t> (Maxillary)</a:t>
            </a:r>
          </a:p>
          <a:p>
            <a:r>
              <a:rPr lang="en-US" dirty="0" err="1"/>
              <a:t>Xoang</a:t>
            </a:r>
            <a:r>
              <a:rPr lang="en-US" dirty="0"/>
              <a:t> </a:t>
            </a:r>
            <a:r>
              <a:rPr lang="en-US" dirty="0" err="1"/>
              <a:t>sàng</a:t>
            </a:r>
            <a:r>
              <a:rPr lang="en-US" dirty="0"/>
              <a:t> (Ethmoid)</a:t>
            </a:r>
          </a:p>
          <a:p>
            <a:r>
              <a:rPr lang="en-US" dirty="0" err="1"/>
              <a:t>Xoang</a:t>
            </a:r>
            <a:r>
              <a:rPr lang="en-US" dirty="0"/>
              <a:t> </a:t>
            </a:r>
            <a:r>
              <a:rPr lang="en-US" dirty="0" err="1"/>
              <a:t>bướm</a:t>
            </a:r>
            <a:r>
              <a:rPr lang="en-US" dirty="0"/>
              <a:t> (</a:t>
            </a:r>
            <a:r>
              <a:rPr lang="en-US" dirty="0" err="1"/>
              <a:t>Spenoid</a:t>
            </a:r>
            <a:r>
              <a:rPr lang="en-US" dirty="0"/>
              <a:t>)</a:t>
            </a:r>
          </a:p>
          <a:p>
            <a:endParaRPr lang="vi-VN" dirty="0"/>
          </a:p>
        </p:txBody>
      </p:sp>
    </p:spTree>
    <p:extLst>
      <p:ext uri="{BB962C8B-B14F-4D97-AF65-F5344CB8AC3E}">
        <p14:creationId xmlns:p14="http://schemas.microsoft.com/office/powerpoint/2010/main" val="465651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096" y="1"/>
            <a:ext cx="7911745" cy="5953259"/>
          </a:xfrm>
        </p:spPr>
      </p:pic>
    </p:spTree>
    <p:extLst>
      <p:ext uri="{BB962C8B-B14F-4D97-AF65-F5344CB8AC3E}">
        <p14:creationId xmlns:p14="http://schemas.microsoft.com/office/powerpoint/2010/main" val="1467636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PHÂN LOẠI TỔN THƯƠNG </a:t>
            </a:r>
          </a:p>
        </p:txBody>
      </p:sp>
      <p:sp>
        <p:nvSpPr>
          <p:cNvPr id="3" name="Content Placeholder 2"/>
          <p:cNvSpPr>
            <a:spLocks noGrp="1"/>
          </p:cNvSpPr>
          <p:nvPr>
            <p:ph idx="1"/>
          </p:nvPr>
        </p:nvSpPr>
        <p:spPr/>
        <p:txBody>
          <a:bodyPr>
            <a:normAutofit fontScale="92500" lnSpcReduction="20000"/>
          </a:bodyPr>
          <a:lstStyle/>
          <a:p>
            <a:pPr>
              <a:buFontTx/>
              <a:buChar char="-"/>
            </a:pPr>
            <a:r>
              <a:rPr lang="en-US">
                <a:latin typeface="Times New Roman" panose="02020603050405020304" pitchFamily="18" charset="0"/>
                <a:cs typeface="Times New Roman" panose="02020603050405020304" pitchFamily="18" charset="0"/>
              </a:rPr>
              <a:t>Tổn thương trong trục &gt;&lt; Tổn thương ngoài trục.</a:t>
            </a:r>
          </a:p>
          <a:p>
            <a:pPr>
              <a:buFontTx/>
              <a:buChar char="-"/>
            </a:pPr>
            <a:r>
              <a:rPr lang="en-US">
                <a:latin typeface="Times New Roman" panose="02020603050405020304" pitchFamily="18" charset="0"/>
                <a:cs typeface="Times New Roman" panose="02020603050405020304" pitchFamily="18" charset="0"/>
              </a:rPr>
              <a:t>Tổn thương nguyên phát &gt;&lt; Tổn thương thứ phát</a:t>
            </a:r>
          </a:p>
          <a:p>
            <a:pPr>
              <a:buFontTx/>
              <a:buChar char="-"/>
            </a:pPr>
            <a:r>
              <a:rPr lang="en-US">
                <a:latin typeface="Times New Roman" panose="02020603050405020304" pitchFamily="18" charset="0"/>
                <a:cs typeface="Times New Roman" panose="02020603050405020304" pitchFamily="18" charset="0"/>
              </a:rPr>
              <a:t>Tổn thương trong trục: Các tổn thương trong não, từ vỏ não vào trong.</a:t>
            </a:r>
          </a:p>
          <a:p>
            <a:pPr>
              <a:buFontTx/>
              <a:buChar char="-"/>
            </a:pPr>
            <a:r>
              <a:rPr lang="en-US">
                <a:latin typeface="Times New Roman" panose="02020603050405020304" pitchFamily="18" charset="0"/>
                <a:cs typeface="Times New Roman" panose="02020603050405020304" pitchFamily="18" charset="0"/>
              </a:rPr>
              <a:t>Tổn thương ngoài trục: Các tổn thương ngoài não, từ màng mềm trở ra.</a:t>
            </a:r>
          </a:p>
          <a:p>
            <a:pPr>
              <a:buFontTx/>
              <a:buChar char="-"/>
            </a:pPr>
            <a:r>
              <a:rPr lang="en-US">
                <a:latin typeface="Times New Roman" panose="02020603050405020304" pitchFamily="18" charset="0"/>
                <a:cs typeface="Times New Roman" panose="02020603050405020304" pitchFamily="18" charset="0"/>
              </a:rPr>
              <a:t>Tổn thương nguyên phát: Xảy ra ngay thời điểm tác động của chấn thương.</a:t>
            </a:r>
          </a:p>
          <a:p>
            <a:pPr>
              <a:buFontTx/>
              <a:buChar char="-"/>
            </a:pPr>
            <a:r>
              <a:rPr lang="en-US">
                <a:latin typeface="Times New Roman" panose="02020603050405020304" pitchFamily="18" charset="0"/>
                <a:cs typeface="Times New Roman" panose="02020603050405020304" pitchFamily="18" charset="0"/>
              </a:rPr>
              <a:t>Tổn thương thứ phát: Xảy ra sau và là hậu quả của tổn thương nguyên phát.  </a:t>
            </a:r>
          </a:p>
        </p:txBody>
      </p:sp>
    </p:spTree>
    <p:extLst>
      <p:ext uri="{BB962C8B-B14F-4D97-AF65-F5344CB8AC3E}">
        <p14:creationId xmlns:p14="http://schemas.microsoft.com/office/powerpoint/2010/main" val="943532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7274" y="484632"/>
            <a:ext cx="7254025" cy="6195128"/>
          </a:xfrm>
        </p:spPr>
      </p:pic>
    </p:spTree>
    <p:extLst>
      <p:ext uri="{BB962C8B-B14F-4D97-AF65-F5344CB8AC3E}">
        <p14:creationId xmlns:p14="http://schemas.microsoft.com/office/powerpoint/2010/main" val="860953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8874" y="579550"/>
            <a:ext cx="6336405" cy="5592651"/>
          </a:xfrm>
        </p:spPr>
      </p:pic>
    </p:spTree>
    <p:extLst>
      <p:ext uri="{BB962C8B-B14F-4D97-AF65-F5344CB8AC3E}">
        <p14:creationId xmlns:p14="http://schemas.microsoft.com/office/powerpoint/2010/main" val="1994498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TỔN THƯƠNG NGUYÊN PHÁT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0949431"/>
              </p:ext>
            </p:extLst>
          </p:nvPr>
        </p:nvGraphicFramePr>
        <p:xfrm>
          <a:off x="802481" y="2120900"/>
          <a:ext cx="7543800" cy="210820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370840">
                <a:tc>
                  <a:txBody>
                    <a:bodyPr/>
                    <a:lstStyle/>
                    <a:p>
                      <a:pPr algn="ctr"/>
                      <a:r>
                        <a:rPr lang="en-US">
                          <a:latin typeface="Times New Roman" panose="02020603050405020304" pitchFamily="18" charset="0"/>
                          <a:cs typeface="Times New Roman" panose="02020603050405020304" pitchFamily="18" charset="0"/>
                        </a:rPr>
                        <a:t>TỔN</a:t>
                      </a:r>
                      <a:r>
                        <a:rPr lang="en-US" baseline="0">
                          <a:latin typeface="Times New Roman" panose="02020603050405020304" pitchFamily="18" charset="0"/>
                          <a:cs typeface="Times New Roman" panose="02020603050405020304" pitchFamily="18" charset="0"/>
                        </a:rPr>
                        <a:t> THƯƠNG NGOÀI TRỤC</a:t>
                      </a:r>
                      <a:endParaRPr lang="en-US">
                        <a:latin typeface="Times New Roman" panose="02020603050405020304" pitchFamily="18" charset="0"/>
                        <a:cs typeface="Times New Roman" panose="02020603050405020304" pitchFamily="18" charset="0"/>
                      </a:endParaRPr>
                    </a:p>
                  </a:txBody>
                  <a:tcPr marL="68580" marR="68580"/>
                </a:tc>
                <a:tc>
                  <a:txBody>
                    <a:bodyPr/>
                    <a:lstStyle/>
                    <a:p>
                      <a:pPr algn="ctr"/>
                      <a:r>
                        <a:rPr lang="en-US">
                          <a:latin typeface="Times New Roman" panose="02020603050405020304" pitchFamily="18" charset="0"/>
                          <a:cs typeface="Times New Roman" panose="02020603050405020304" pitchFamily="18" charset="0"/>
                        </a:rPr>
                        <a:t>TỔN</a:t>
                      </a:r>
                      <a:r>
                        <a:rPr lang="en-US" baseline="0">
                          <a:latin typeface="Times New Roman" panose="02020603050405020304" pitchFamily="18" charset="0"/>
                          <a:cs typeface="Times New Roman" panose="02020603050405020304" pitchFamily="18" charset="0"/>
                        </a:rPr>
                        <a:t> THƯƠNG TRONG TRỤC</a:t>
                      </a:r>
                      <a:endParaRPr lang="en-US"/>
                    </a:p>
                  </a:txBody>
                  <a:tcPr marL="68580" marR="68580"/>
                </a:tc>
                <a:extLst>
                  <a:ext uri="{0D108BD9-81ED-4DB2-BD59-A6C34878D82A}">
                    <a16:rowId xmlns:a16="http://schemas.microsoft.com/office/drawing/2014/main" val="10000"/>
                  </a:ext>
                </a:extLst>
              </a:tr>
              <a:tr h="370840">
                <a:tc>
                  <a:txBody>
                    <a:bodyPr/>
                    <a:lstStyle/>
                    <a:p>
                      <a:pPr algn="ctr"/>
                      <a:r>
                        <a:rPr lang="en-US">
                          <a:latin typeface="Times New Roman" panose="02020603050405020304" pitchFamily="18" charset="0"/>
                          <a:cs typeface="Times New Roman" panose="02020603050405020304" pitchFamily="18" charset="0"/>
                        </a:rPr>
                        <a:t>Tụ</a:t>
                      </a:r>
                      <a:r>
                        <a:rPr lang="en-US" baseline="0">
                          <a:latin typeface="Times New Roman" panose="02020603050405020304" pitchFamily="18" charset="0"/>
                          <a:cs typeface="Times New Roman" panose="02020603050405020304" pitchFamily="18" charset="0"/>
                        </a:rPr>
                        <a:t> máu ngoài màng cứng</a:t>
                      </a:r>
                    </a:p>
                    <a:p>
                      <a:pPr algn="ctr"/>
                      <a:r>
                        <a:rPr lang="en-US" baseline="0">
                          <a:latin typeface="Times New Roman" panose="02020603050405020304" pitchFamily="18" charset="0"/>
                          <a:cs typeface="Times New Roman" panose="02020603050405020304" pitchFamily="18" charset="0"/>
                        </a:rPr>
                        <a:t>Tụ máu dưới màng cứng</a:t>
                      </a:r>
                    </a:p>
                    <a:p>
                      <a:pPr algn="ctr"/>
                      <a:r>
                        <a:rPr lang="en-US" baseline="0">
                          <a:latin typeface="Times New Roman" panose="02020603050405020304" pitchFamily="18" charset="0"/>
                          <a:cs typeface="Times New Roman" panose="02020603050405020304" pitchFamily="18" charset="0"/>
                        </a:rPr>
                        <a:t>Xuất huyết khoang dưới nhện</a:t>
                      </a:r>
                      <a:endParaRPr lang="en-US">
                        <a:latin typeface="Times New Roman" panose="02020603050405020304" pitchFamily="18" charset="0"/>
                        <a:cs typeface="Times New Roman" panose="02020603050405020304" pitchFamily="18" charset="0"/>
                      </a:endParaRPr>
                    </a:p>
                  </a:txBody>
                  <a:tcPr marL="68580" marR="68580"/>
                </a:tc>
                <a:tc>
                  <a:txBody>
                    <a:bodyPr/>
                    <a:lstStyle/>
                    <a:p>
                      <a:pPr algn="ctr"/>
                      <a:r>
                        <a:rPr lang="en-US">
                          <a:latin typeface="Times New Roman" panose="02020603050405020304" pitchFamily="18" charset="0"/>
                          <a:cs typeface="Times New Roman" panose="02020603050405020304" pitchFamily="18" charset="0"/>
                        </a:rPr>
                        <a:t>Dập</a:t>
                      </a:r>
                      <a:r>
                        <a:rPr lang="en-US" baseline="0">
                          <a:latin typeface="Times New Roman" panose="02020603050405020304" pitchFamily="18" charset="0"/>
                          <a:cs typeface="Times New Roman" panose="02020603050405020304" pitchFamily="18" charset="0"/>
                        </a:rPr>
                        <a:t> não</a:t>
                      </a:r>
                    </a:p>
                    <a:p>
                      <a:pPr algn="ctr"/>
                      <a:r>
                        <a:rPr lang="en-US" baseline="0">
                          <a:latin typeface="Times New Roman" panose="02020603050405020304" pitchFamily="18" charset="0"/>
                          <a:cs typeface="Times New Roman" panose="02020603050405020304" pitchFamily="18" charset="0"/>
                        </a:rPr>
                        <a:t>Xuất huyết trong não</a:t>
                      </a:r>
                    </a:p>
                    <a:p>
                      <a:pPr algn="ctr"/>
                      <a:r>
                        <a:rPr lang="en-US" baseline="0">
                          <a:latin typeface="Times New Roman" panose="02020603050405020304" pitchFamily="18" charset="0"/>
                          <a:cs typeface="Times New Roman" panose="02020603050405020304" pitchFamily="18" charset="0"/>
                        </a:rPr>
                        <a:t>Tổn thương trục lan tỏa</a:t>
                      </a:r>
                    </a:p>
                    <a:p>
                      <a:pPr algn="ctr"/>
                      <a:r>
                        <a:rPr lang="en-US" baseline="0">
                          <a:latin typeface="Times New Roman" panose="02020603050405020304" pitchFamily="18" charset="0"/>
                          <a:cs typeface="Times New Roman" panose="02020603050405020304" pitchFamily="18" charset="0"/>
                        </a:rPr>
                        <a:t>Tổn thương chất xám sâu</a:t>
                      </a:r>
                    </a:p>
                    <a:p>
                      <a:pPr algn="ctr"/>
                      <a:r>
                        <a:rPr lang="en-US" baseline="0">
                          <a:latin typeface="Times New Roman" panose="02020603050405020304" pitchFamily="18" charset="0"/>
                          <a:cs typeface="Times New Roman" panose="02020603050405020304" pitchFamily="18" charset="0"/>
                        </a:rPr>
                        <a:t>Tổn thương cuống não</a:t>
                      </a:r>
                    </a:p>
                    <a:p>
                      <a:pPr algn="ctr"/>
                      <a:r>
                        <a:rPr lang="en-US" baseline="0">
                          <a:latin typeface="Times New Roman" panose="02020603050405020304" pitchFamily="18" charset="0"/>
                          <a:cs typeface="Times New Roman" panose="02020603050405020304" pitchFamily="18" charset="0"/>
                        </a:rPr>
                        <a:t>Xuất huyết trong não thất</a:t>
                      </a:r>
                      <a:endParaRPr lang="en-US">
                        <a:latin typeface="Times New Roman" panose="02020603050405020304" pitchFamily="18" charset="0"/>
                        <a:cs typeface="Times New Roman" panose="02020603050405020304" pitchFamily="18" charset="0"/>
                      </a:endParaRPr>
                    </a:p>
                  </a:txBody>
                  <a:tcPr marL="68580" marR="6858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35557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TỔN THƯƠNG THỨ PHÁT</a:t>
            </a:r>
          </a:p>
        </p:txBody>
      </p:sp>
      <p:sp>
        <p:nvSpPr>
          <p:cNvPr id="3" name="Content Placeholder 2"/>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Thoát vị não</a:t>
            </a:r>
          </a:p>
          <a:p>
            <a:r>
              <a:rPr lang="en-US">
                <a:latin typeface="Times New Roman" panose="02020603050405020304" pitchFamily="18" charset="0"/>
                <a:cs typeface="Times New Roman" panose="02020603050405020304" pitchFamily="18" charset="0"/>
              </a:rPr>
              <a:t>Nhồi - thiếu máu não do chấn thương</a:t>
            </a:r>
          </a:p>
          <a:p>
            <a:r>
              <a:rPr lang="en-US">
                <a:latin typeface="Times New Roman" panose="02020603050405020304" pitchFamily="18" charset="0"/>
                <a:cs typeface="Times New Roman" panose="02020603050405020304" pitchFamily="18" charset="0"/>
              </a:rPr>
              <a:t>Phù não</a:t>
            </a:r>
          </a:p>
          <a:p>
            <a:r>
              <a:rPr lang="en-US">
                <a:latin typeface="Times New Roman" panose="02020603050405020304" pitchFamily="18" charset="0"/>
                <a:cs typeface="Times New Roman" panose="02020603050405020304" pitchFamily="18" charset="0"/>
              </a:rPr>
              <a:t>Tổn thương do thiếu oxy não</a:t>
            </a:r>
          </a:p>
        </p:txBody>
      </p:sp>
    </p:spTree>
    <p:extLst>
      <p:ext uri="{BB962C8B-B14F-4D97-AF65-F5344CB8AC3E}">
        <p14:creationId xmlns:p14="http://schemas.microsoft.com/office/powerpoint/2010/main" val="4108579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TỔN THƯƠNG HỘP SỌ</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51161" y="2120900"/>
            <a:ext cx="5013101" cy="4051300"/>
          </a:xfrm>
        </p:spPr>
      </p:pic>
      <p:sp>
        <p:nvSpPr>
          <p:cNvPr id="5" name="Rectangle 4"/>
          <p:cNvSpPr/>
          <p:nvPr/>
        </p:nvSpPr>
        <p:spPr>
          <a:xfrm>
            <a:off x="405685" y="1944709"/>
            <a:ext cx="2743199" cy="1754326"/>
          </a:xfrm>
          <a:prstGeom prst="rect">
            <a:avLst/>
          </a:prstGeom>
        </p:spPr>
        <p:txBody>
          <a:bodyPr wrap="square">
            <a:spAutoFit/>
          </a:bodyPr>
          <a:lstStyle/>
          <a:p>
            <a:pPr marL="285750" indent="-285750">
              <a:buFontTx/>
              <a:buChar char="-"/>
            </a:pPr>
            <a:r>
              <a:rPr lang="en-US">
                <a:latin typeface="Times New Roman" panose="02020603050405020304" pitchFamily="18" charset="0"/>
                <a:cs typeface="Times New Roman" panose="02020603050405020304" pitchFamily="18" charset="0"/>
              </a:rPr>
              <a:t>Nứt sọ dạng đường (hay gặp nhất), đườn sang, mất liên tục ở bản sọ.</a:t>
            </a:r>
          </a:p>
          <a:p>
            <a:pPr marL="285750" indent="-285750">
              <a:buFontTx/>
              <a:buChar char="-"/>
            </a:pPr>
            <a:r>
              <a:rPr lang="en-US">
                <a:latin typeface="Times New Roman" panose="02020603050405020304" pitchFamily="18" charset="0"/>
                <a:cs typeface="Times New Roman" panose="02020603050405020304" pitchFamily="18" charset="0"/>
              </a:rPr>
              <a:t>Lún sọ</a:t>
            </a:r>
          </a:p>
          <a:p>
            <a:pPr marL="285750" indent="-285750">
              <a:buFontTx/>
              <a:buChar char="-"/>
            </a:pPr>
            <a:r>
              <a:rPr lang="en-US">
                <a:latin typeface="Times New Roman" panose="02020603050405020304" pitchFamily="18" charset="0"/>
                <a:cs typeface="Times New Roman" panose="02020603050405020304" pitchFamily="18" charset="0"/>
              </a:rPr>
              <a:t>Dãn khớp sọ</a:t>
            </a:r>
          </a:p>
          <a:p>
            <a:pPr marL="285750" indent="-285750">
              <a:buFontTx/>
              <a:buChar char="-"/>
            </a:pPr>
            <a:r>
              <a:rPr lang="en-US">
                <a:latin typeface="Times New Roman" panose="02020603050405020304" pitchFamily="18" charset="0"/>
                <a:cs typeface="Times New Roman" panose="02020603050405020304" pitchFamily="18" charset="0"/>
              </a:rPr>
              <a:t>Vỡ vụn và vỡ phức tạp.</a:t>
            </a:r>
          </a:p>
        </p:txBody>
      </p:sp>
    </p:spTree>
    <p:extLst>
      <p:ext uri="{BB962C8B-B14F-4D97-AF65-F5344CB8AC3E}">
        <p14:creationId xmlns:p14="http://schemas.microsoft.com/office/powerpoint/2010/main" val="3082147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TỤ MÁU NGOÀI MÀNG CỨNG</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(EPIDUrAL HEMATOMA)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62932" y="2120900"/>
            <a:ext cx="4937114" cy="4937115"/>
          </a:xfrm>
        </p:spPr>
      </p:pic>
    </p:spTree>
    <p:extLst>
      <p:ext uri="{BB962C8B-B14F-4D97-AF65-F5344CB8AC3E}">
        <p14:creationId xmlns:p14="http://schemas.microsoft.com/office/powerpoint/2010/main" val="3714590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TỤ MÁU NGOÀI MÀNG CỨNG</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(EPIDUrAL HEMATOMA)</a:t>
            </a:r>
          </a:p>
        </p:txBody>
      </p:sp>
      <p:sp>
        <p:nvSpPr>
          <p:cNvPr id="3" name="Content Placeholder 2"/>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Máu tụ nằm giữa bản xương sọ và màng cứng.</a:t>
            </a:r>
          </a:p>
          <a:p>
            <a:r>
              <a:rPr lang="en-US">
                <a:latin typeface="Times New Roman" panose="02020603050405020304" pitchFamily="18" charset="0"/>
                <a:cs typeface="Times New Roman" panose="02020603050405020304" pitchFamily="18" charset="0"/>
              </a:rPr>
              <a:t>10% Tất cả chấn thương</a:t>
            </a:r>
          </a:p>
          <a:p>
            <a:r>
              <a:rPr lang="en-US">
                <a:latin typeface="Times New Roman" panose="02020603050405020304" pitchFamily="18" charset="0"/>
                <a:cs typeface="Times New Roman" panose="02020603050405020304" pitchFamily="18" charset="0"/>
              </a:rPr>
              <a:t>10-30 tuổi</a:t>
            </a:r>
          </a:p>
          <a:p>
            <a:r>
              <a:rPr lang="en-US">
                <a:latin typeface="Times New Roman" panose="02020603050405020304" pitchFamily="18" charset="0"/>
                <a:cs typeface="Times New Roman" panose="02020603050405020304" pitchFamily="18" charset="0"/>
              </a:rPr>
              <a:t>Thường gặp một bên, thái dương đỉnh 95%</a:t>
            </a:r>
          </a:p>
          <a:p>
            <a:r>
              <a:rPr lang="en-US">
                <a:latin typeface="Times New Roman" panose="02020603050405020304" pitchFamily="18" charset="0"/>
                <a:cs typeface="Times New Roman" panose="02020603050405020304" pitchFamily="18" charset="0"/>
              </a:rPr>
              <a:t>Tổn thương động mạch màng nào giữa (90%), tĩnh mạch tủy sọ, xoang màng cứng (10%)</a:t>
            </a:r>
          </a:p>
          <a:p>
            <a:r>
              <a:rPr lang="en-US">
                <a:latin typeface="Times New Roman" panose="02020603050405020304" pitchFamily="18" charset="0"/>
                <a:cs typeface="Times New Roman" panose="02020603050405020304" pitchFamily="18" charset="0"/>
              </a:rPr>
              <a:t>Thường kết hợp với nứt sọ cùng bên và tụ máu dưới màng cứng đối bên 90%.</a:t>
            </a:r>
          </a:p>
        </p:txBody>
      </p:sp>
    </p:spTree>
    <p:extLst>
      <p:ext uri="{BB962C8B-B14F-4D97-AF65-F5344CB8AC3E}">
        <p14:creationId xmlns:p14="http://schemas.microsoft.com/office/powerpoint/2010/main" val="931066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TỤ MÁU NGOÀI MÀNG CỨNG</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(EPIDUrAL HEMATOMA)</a:t>
            </a:r>
          </a:p>
        </p:txBody>
      </p:sp>
      <p:sp>
        <p:nvSpPr>
          <p:cNvPr id="3" name="Content Placeholder 2"/>
          <p:cNvSpPr>
            <a:spLocks noGrp="1"/>
          </p:cNvSpPr>
          <p:nvPr>
            <p:ph idx="1"/>
          </p:nvPr>
        </p:nvSpPr>
        <p:spPr/>
        <p:txBody>
          <a:bodyPr>
            <a:normAutofit/>
          </a:bodyPr>
          <a:lstStyle/>
          <a:p>
            <a:r>
              <a:rPr lang="en-US">
                <a:latin typeface="Times New Roman" panose="02020603050405020304" pitchFamily="18" charset="0"/>
                <a:cs typeface="Times New Roman" panose="02020603050405020304" pitchFamily="18" charset="0"/>
              </a:rPr>
              <a:t>Khối choáng chổ ngoài trục, khu trú</a:t>
            </a:r>
          </a:p>
          <a:p>
            <a:r>
              <a:rPr lang="en-US">
                <a:latin typeface="Times New Roman" panose="02020603050405020304" pitchFamily="18" charset="0"/>
                <a:cs typeface="Times New Roman" panose="02020603050405020304" pitchFamily="18" charset="0"/>
              </a:rPr>
              <a:t>Tăng đậm độ</a:t>
            </a:r>
          </a:p>
          <a:p>
            <a:r>
              <a:rPr lang="en-US">
                <a:latin typeface="Times New Roman" panose="02020603050405020304" pitchFamily="18" charset="0"/>
                <a:cs typeface="Times New Roman" panose="02020603050405020304" pitchFamily="18" charset="0"/>
              </a:rPr>
              <a:t>Hình 2 mặt lồi</a:t>
            </a:r>
          </a:p>
          <a:p>
            <a:r>
              <a:rPr lang="en-US">
                <a:latin typeface="Times New Roman" panose="02020603050405020304" pitchFamily="18" charset="0"/>
                <a:cs typeface="Times New Roman" panose="02020603050405020304" pitchFamily="18" charset="0"/>
              </a:rPr>
              <a:t>Không qua khớp sọ</a:t>
            </a:r>
          </a:p>
          <a:p>
            <a:r>
              <a:rPr lang="en-US">
                <a:latin typeface="Times New Roman" panose="02020603050405020304" pitchFamily="18" charset="0"/>
                <a:cs typeface="Times New Roman" panose="02020603050405020304" pitchFamily="18" charset="0"/>
              </a:rPr>
              <a:t>Chạy vượt qua nếp màng não (liềm, lều não)</a:t>
            </a:r>
          </a:p>
          <a:p>
            <a:r>
              <a:rPr lang="en-US">
                <a:latin typeface="Times New Roman" panose="02020603050405020304" pitchFamily="18" charset="0"/>
                <a:cs typeface="Times New Roman" panose="02020603050405020304" pitchFamily="18" charset="0"/>
              </a:rPr>
              <a:t>Kèm nứt sọ, dập não</a:t>
            </a:r>
          </a:p>
          <a:p>
            <a:r>
              <a:rPr lang="en-US">
                <a:latin typeface="Times New Roman" panose="02020603050405020304" pitchFamily="18" charset="0"/>
                <a:cs typeface="Times New Roman" panose="02020603050405020304" pitchFamily="18" charset="0"/>
              </a:rPr>
              <a:t>Chèn ép não gây tụt não</a:t>
            </a:r>
          </a:p>
        </p:txBody>
      </p:sp>
    </p:spTree>
    <p:extLst>
      <p:ext uri="{BB962C8B-B14F-4D97-AF65-F5344CB8AC3E}">
        <p14:creationId xmlns:p14="http://schemas.microsoft.com/office/powerpoint/2010/main" val="1388806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Xoang</a:t>
            </a:r>
            <a:r>
              <a:rPr lang="en-US" dirty="0"/>
              <a:t> </a:t>
            </a:r>
            <a:r>
              <a:rPr lang="en-US" dirty="0" err="1"/>
              <a:t>trán</a:t>
            </a:r>
            <a:r>
              <a:rPr lang="en-US" dirty="0"/>
              <a:t> (Frontal)</a:t>
            </a:r>
          </a:p>
        </p:txBody>
      </p:sp>
      <p:sp>
        <p:nvSpPr>
          <p:cNvPr id="3" name="Content Placeholder 2"/>
          <p:cNvSpPr>
            <a:spLocks noGrp="1"/>
          </p:cNvSpPr>
          <p:nvPr>
            <p:ph idx="1"/>
          </p:nvPr>
        </p:nvSpPr>
        <p:spPr/>
        <p:txBody>
          <a:bodyPr/>
          <a:lstStyle/>
          <a:p>
            <a:endParaRPr lang="en-US"/>
          </a:p>
        </p:txBody>
      </p:sp>
      <p:pic>
        <p:nvPicPr>
          <p:cNvPr id="1026" name="Picture 2" descr="http://uwmsk.org/sinusanatomy2/images/Axial.frontalsinu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5" y="1828800"/>
            <a:ext cx="4791075" cy="407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449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7285" y="643944"/>
            <a:ext cx="5170475" cy="5528256"/>
          </a:xfrm>
        </p:spPr>
      </p:pic>
    </p:spTree>
    <p:extLst>
      <p:ext uri="{BB962C8B-B14F-4D97-AF65-F5344CB8AC3E}">
        <p14:creationId xmlns:p14="http://schemas.microsoft.com/office/powerpoint/2010/main" val="3333451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2964" y="901521"/>
            <a:ext cx="5247749" cy="5579772"/>
          </a:xfrm>
        </p:spPr>
      </p:pic>
    </p:spTree>
    <p:extLst>
      <p:ext uri="{BB962C8B-B14F-4D97-AF65-F5344CB8AC3E}">
        <p14:creationId xmlns:p14="http://schemas.microsoft.com/office/powerpoint/2010/main" val="3100509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8731" y="2120900"/>
            <a:ext cx="4051300" cy="4051300"/>
          </a:xfrm>
        </p:spPr>
      </p:pic>
    </p:spTree>
    <p:extLst>
      <p:ext uri="{BB962C8B-B14F-4D97-AF65-F5344CB8AC3E}">
        <p14:creationId xmlns:p14="http://schemas.microsoft.com/office/powerpoint/2010/main" val="1104728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8731" y="2120900"/>
            <a:ext cx="4051300" cy="4051300"/>
          </a:xfrm>
        </p:spPr>
      </p:pic>
    </p:spTree>
    <p:extLst>
      <p:ext uri="{BB962C8B-B14F-4D97-AF65-F5344CB8AC3E}">
        <p14:creationId xmlns:p14="http://schemas.microsoft.com/office/powerpoint/2010/main" val="669478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TỤ MÁU DƯỚI MÀNG CỨNG</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(SUBDURAL HEMATOMA)</a:t>
            </a:r>
          </a:p>
        </p:txBody>
      </p:sp>
      <p:sp>
        <p:nvSpPr>
          <p:cNvPr id="3" name="Content Placeholder 2"/>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Máu tụ nằm giữa mặt trong màng cứng và võ não</a:t>
            </a:r>
          </a:p>
          <a:p>
            <a:r>
              <a:rPr lang="en-US">
                <a:latin typeface="Times New Roman" panose="02020603050405020304" pitchFamily="18" charset="0"/>
                <a:cs typeface="Times New Roman" panose="02020603050405020304" pitchFamily="18" charset="0"/>
              </a:rPr>
              <a:t>Thường do rách các tĩnh mạch cầu nối</a:t>
            </a:r>
          </a:p>
          <a:p>
            <a:r>
              <a:rPr lang="en-US">
                <a:latin typeface="Times New Roman" panose="02020603050405020304" pitchFamily="18" charset="0"/>
                <a:cs typeface="Times New Roman" panose="02020603050405020304" pitchFamily="18" charset="0"/>
              </a:rPr>
              <a:t>Không nhất thiết phải có chấn thương trực tiếp</a:t>
            </a:r>
          </a:p>
          <a:p>
            <a:r>
              <a:rPr lang="en-US">
                <a:latin typeface="Times New Roman" panose="02020603050405020304" pitchFamily="18" charset="0"/>
                <a:cs typeface="Times New Roman" panose="02020603050405020304" pitchFamily="18" charset="0"/>
              </a:rPr>
              <a:t>Chạy qua các khớp sọ</a:t>
            </a:r>
          </a:p>
          <a:p>
            <a:r>
              <a:rPr lang="en-US">
                <a:latin typeface="Times New Roman" panose="02020603050405020304" pitchFamily="18" charset="0"/>
                <a:cs typeface="Times New Roman" panose="02020603050405020304" pitchFamily="18" charset="0"/>
              </a:rPr>
              <a:t>Không vượt quá các nếp màng cứng (liềm, lều tiểu não)</a:t>
            </a:r>
          </a:p>
          <a:p>
            <a:r>
              <a:rPr lang="en-US">
                <a:latin typeface="Times New Roman" panose="02020603050405020304" pitchFamily="18" charset="0"/>
                <a:cs typeface="Times New Roman" panose="02020603050405020304" pitchFamily="18" charset="0"/>
              </a:rPr>
              <a:t>Tùy tụ máu cấp, bán cấp hay mãn mà đậm độ khác nhau</a:t>
            </a:r>
          </a:p>
        </p:txBody>
      </p:sp>
    </p:spTree>
    <p:extLst>
      <p:ext uri="{BB962C8B-B14F-4D97-AF65-F5344CB8AC3E}">
        <p14:creationId xmlns:p14="http://schemas.microsoft.com/office/powerpoint/2010/main" val="2461657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0012" y="1068947"/>
            <a:ext cx="5785442" cy="5988676"/>
          </a:xfrm>
        </p:spPr>
      </p:pic>
    </p:spTree>
    <p:extLst>
      <p:ext uri="{BB962C8B-B14F-4D97-AF65-F5344CB8AC3E}">
        <p14:creationId xmlns:p14="http://schemas.microsoft.com/office/powerpoint/2010/main" val="915299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01144" y="772732"/>
            <a:ext cx="6172200" cy="5399468"/>
          </a:xfrm>
        </p:spPr>
      </p:pic>
    </p:spTree>
    <p:extLst>
      <p:ext uri="{BB962C8B-B14F-4D97-AF65-F5344CB8AC3E}">
        <p14:creationId xmlns:p14="http://schemas.microsoft.com/office/powerpoint/2010/main" val="3192597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22739" y="1194907"/>
            <a:ext cx="5206283" cy="5206284"/>
          </a:xfrm>
        </p:spPr>
      </p:pic>
    </p:spTree>
    <p:extLst>
      <p:ext uri="{BB962C8B-B14F-4D97-AF65-F5344CB8AC3E}">
        <p14:creationId xmlns:p14="http://schemas.microsoft.com/office/powerpoint/2010/main" val="2469258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8307" y="1094704"/>
            <a:ext cx="5727879" cy="5077496"/>
          </a:xfrm>
        </p:spPr>
      </p:pic>
    </p:spTree>
    <p:extLst>
      <p:ext uri="{BB962C8B-B14F-4D97-AF65-F5344CB8AC3E}">
        <p14:creationId xmlns:p14="http://schemas.microsoft.com/office/powerpoint/2010/main" val="623635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MÁU TỤ TRONG NÃO</a:t>
            </a:r>
          </a:p>
        </p:txBody>
      </p:sp>
      <p:sp>
        <p:nvSpPr>
          <p:cNvPr id="3" name="Content Placeholder 2"/>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Vị trí: trán, thái dương, đỉnh, chẩm</a:t>
            </a:r>
          </a:p>
          <a:p>
            <a:r>
              <a:rPr lang="en-US">
                <a:latin typeface="Times New Roman" panose="02020603050405020304" pitchFamily="18" charset="0"/>
                <a:cs typeface="Times New Roman" panose="02020603050405020304" pitchFamily="18" charset="0"/>
              </a:rPr>
              <a:t>Hình ảnh tăng đậm độ trong tổ chức não</a:t>
            </a:r>
          </a:p>
        </p:txBody>
      </p:sp>
    </p:spTree>
    <p:extLst>
      <p:ext uri="{BB962C8B-B14F-4D97-AF65-F5344CB8AC3E}">
        <p14:creationId xmlns:p14="http://schemas.microsoft.com/office/powerpoint/2010/main" val="113862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Autofit/>
          </a:bodyPr>
          <a:lstStyle/>
          <a:p>
            <a:r>
              <a:rPr lang="en-US" dirty="0" err="1"/>
              <a:t>Xoang</a:t>
            </a:r>
            <a:r>
              <a:rPr lang="en-US" dirty="0"/>
              <a:t> </a:t>
            </a:r>
            <a:r>
              <a:rPr lang="en-US" dirty="0" err="1"/>
              <a:t>hàm</a:t>
            </a:r>
            <a:r>
              <a:rPr lang="en-US" dirty="0"/>
              <a:t> (Maxillary)</a:t>
            </a:r>
          </a:p>
        </p:txBody>
      </p:sp>
      <p:sp>
        <p:nvSpPr>
          <p:cNvPr id="3" name="Content Placeholder 2"/>
          <p:cNvSpPr>
            <a:spLocks noGrp="1"/>
          </p:cNvSpPr>
          <p:nvPr>
            <p:ph idx="1"/>
          </p:nvPr>
        </p:nvSpPr>
        <p:spPr>
          <a:xfrm>
            <a:off x="4876800" y="1600200"/>
            <a:ext cx="3810000" cy="4525963"/>
          </a:xfrm>
        </p:spPr>
        <p:txBody>
          <a:bodyPr/>
          <a:lstStyle/>
          <a:p>
            <a:pPr marL="0" indent="0">
              <a:buNone/>
            </a:pPr>
            <a:r>
              <a:rPr lang="en-US" dirty="0"/>
              <a:t>MS: maxillary sinus, NLD: nasolacrimal duct, IT: inferior turbinate</a:t>
            </a:r>
          </a:p>
        </p:txBody>
      </p:sp>
      <p:pic>
        <p:nvPicPr>
          <p:cNvPr id="2050" name="Picture 2" descr="http://uwmsk.org/sinusanatomy2/images/Axial.max.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4333875"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42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4443" y="1171978"/>
            <a:ext cx="5631287" cy="5000223"/>
          </a:xfrm>
        </p:spPr>
      </p:pic>
    </p:spTree>
    <p:extLst>
      <p:ext uri="{BB962C8B-B14F-4D97-AF65-F5344CB8AC3E}">
        <p14:creationId xmlns:p14="http://schemas.microsoft.com/office/powerpoint/2010/main" val="1412031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90919" y="798490"/>
            <a:ext cx="5689242" cy="5373710"/>
          </a:xfrm>
        </p:spPr>
      </p:pic>
    </p:spTree>
    <p:extLst>
      <p:ext uri="{BB962C8B-B14F-4D97-AF65-F5344CB8AC3E}">
        <p14:creationId xmlns:p14="http://schemas.microsoft.com/office/powerpoint/2010/main" val="1313619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42056" y="1545466"/>
            <a:ext cx="4957975" cy="4626735"/>
          </a:xfrm>
        </p:spPr>
      </p:pic>
    </p:spTree>
    <p:extLst>
      <p:ext uri="{BB962C8B-B14F-4D97-AF65-F5344CB8AC3E}">
        <p14:creationId xmlns:p14="http://schemas.microsoft.com/office/powerpoint/2010/main" val="2294484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6713" y="978794"/>
            <a:ext cx="6587543" cy="5193406"/>
          </a:xfrm>
        </p:spPr>
      </p:pic>
    </p:spTree>
    <p:extLst>
      <p:ext uri="{BB962C8B-B14F-4D97-AF65-F5344CB8AC3E}">
        <p14:creationId xmlns:p14="http://schemas.microsoft.com/office/powerpoint/2010/main" val="3484165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75009" y="1094704"/>
            <a:ext cx="6558566" cy="5077496"/>
          </a:xfrm>
        </p:spPr>
      </p:pic>
    </p:spTree>
    <p:extLst>
      <p:ext uri="{BB962C8B-B14F-4D97-AF65-F5344CB8AC3E}">
        <p14:creationId xmlns:p14="http://schemas.microsoft.com/office/powerpoint/2010/main" val="2071270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81826" y="695460"/>
            <a:ext cx="5518205" cy="5476741"/>
          </a:xfrm>
        </p:spPr>
      </p:pic>
    </p:spTree>
    <p:extLst>
      <p:ext uri="{BB962C8B-B14F-4D97-AF65-F5344CB8AC3E}">
        <p14:creationId xmlns:p14="http://schemas.microsoft.com/office/powerpoint/2010/main" val="1024550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7510" y="1262130"/>
            <a:ext cx="5112521" cy="5164428"/>
          </a:xfrm>
        </p:spPr>
      </p:pic>
    </p:spTree>
    <p:extLst>
      <p:ext uri="{BB962C8B-B14F-4D97-AF65-F5344CB8AC3E}">
        <p14:creationId xmlns:p14="http://schemas.microsoft.com/office/powerpoint/2010/main" val="2313402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atin typeface="Times New Roman (Body)"/>
              </a:rPr>
              <a:t>HIỆU ỨNG CHOÁN CHỖ</a:t>
            </a:r>
          </a:p>
        </p:txBody>
      </p:sp>
      <p:sp>
        <p:nvSpPr>
          <p:cNvPr id="3" name="Content Placeholder 2"/>
          <p:cNvSpPr>
            <a:spLocks noGrp="1"/>
          </p:cNvSpPr>
          <p:nvPr>
            <p:ph idx="1"/>
          </p:nvPr>
        </p:nvSpPr>
        <p:spPr>
          <a:xfrm>
            <a:off x="802386" y="2353228"/>
            <a:ext cx="7543800" cy="4050792"/>
          </a:xfrm>
        </p:spPr>
        <p:txBody>
          <a:bodyPr/>
          <a:lstStyle/>
          <a:p>
            <a:r>
              <a:rPr lang="en-US">
                <a:latin typeface="Times New Roman (Body)"/>
              </a:rPr>
              <a:t>Tổn thương gây đẩy ép cấu trúc bình thường nội sọ</a:t>
            </a:r>
          </a:p>
          <a:p>
            <a:r>
              <a:rPr lang="en-US">
                <a:latin typeface="Times New Roman (Body)"/>
              </a:rPr>
              <a:t>Quan sát các cấu trúc não (chất trắng, chất xám), đường giữa, não thất, bể não, rảnh não, mạch máu</a:t>
            </a:r>
          </a:p>
        </p:txBody>
      </p:sp>
    </p:spTree>
    <p:extLst>
      <p:ext uri="{BB962C8B-B14F-4D97-AF65-F5344CB8AC3E}">
        <p14:creationId xmlns:p14="http://schemas.microsoft.com/office/powerpoint/2010/main" val="2455229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265" y="484632"/>
            <a:ext cx="4155478" cy="5863210"/>
          </a:xfrm>
        </p:spPr>
      </p:pic>
    </p:spTree>
    <p:extLst>
      <p:ext uri="{BB962C8B-B14F-4D97-AF65-F5344CB8AC3E}">
        <p14:creationId xmlns:p14="http://schemas.microsoft.com/office/powerpoint/2010/main" val="420791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Hình</a:t>
            </a:r>
            <a:r>
              <a:rPr lang="en-US" dirty="0"/>
              <a:t> </a:t>
            </a:r>
            <a:r>
              <a:rPr lang="en-US" dirty="0" err="1"/>
              <a:t>ảnh</a:t>
            </a:r>
            <a:r>
              <a:rPr lang="en-US" dirty="0"/>
              <a:t> </a:t>
            </a:r>
            <a:r>
              <a:rPr lang="en-US" dirty="0" err="1"/>
              <a:t>bất</a:t>
            </a:r>
            <a:r>
              <a:rPr lang="en-US" dirty="0"/>
              <a:t> </a:t>
            </a:r>
            <a:r>
              <a:rPr lang="en-US" dirty="0" err="1"/>
              <a:t>thường</a:t>
            </a:r>
            <a:r>
              <a:rPr lang="en-US" dirty="0"/>
              <a:t> </a:t>
            </a:r>
            <a:r>
              <a:rPr lang="en-US" dirty="0" err="1"/>
              <a:t>xoang</a:t>
            </a:r>
            <a:r>
              <a:rPr lang="en-US" dirty="0"/>
              <a:t> </a:t>
            </a:r>
            <a:r>
              <a:rPr lang="en-US" dirty="0" err="1"/>
              <a:t>hàm</a:t>
            </a:r>
            <a:endParaRPr lang="en-US" dirty="0"/>
          </a:p>
        </p:txBody>
      </p:sp>
      <p:sp>
        <p:nvSpPr>
          <p:cNvPr id="3" name="Content Placeholder 2"/>
          <p:cNvSpPr>
            <a:spLocks noGrp="1"/>
          </p:cNvSpPr>
          <p:nvPr>
            <p:ph idx="1"/>
          </p:nvPr>
        </p:nvSpPr>
        <p:spPr>
          <a:xfrm>
            <a:off x="188687" y="5334000"/>
            <a:ext cx="4876800" cy="838200"/>
          </a:xfrm>
        </p:spPr>
        <p:txBody>
          <a:bodyPr>
            <a:normAutofit/>
          </a:bodyPr>
          <a:lstStyle/>
          <a:p>
            <a:pPr marL="0" indent="0">
              <a:buNone/>
            </a:pPr>
            <a:r>
              <a:rPr lang="en-US" sz="2400" dirty="0"/>
              <a:t>Mucosal thickening and an air-fluid level in the maxillary sinus</a:t>
            </a:r>
          </a:p>
        </p:txBody>
      </p:sp>
      <p:pic>
        <p:nvPicPr>
          <p:cNvPr id="6146" name="Picture 2" descr="http://uwmsk.org/sinusanatomy2/images/Axial.Maxillarysin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371600"/>
            <a:ext cx="4779819" cy="3505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uwmsk.org/sinusanatomy2/images/Axial.acutesinu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363" y="1195387"/>
            <a:ext cx="3819525" cy="38576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950363" y="5257800"/>
            <a:ext cx="3819525" cy="121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Air-fluid level in maxillary sinus in acute sinusitis. Note the slightly bubbly appearing fluid</a:t>
            </a:r>
          </a:p>
        </p:txBody>
      </p:sp>
    </p:spTree>
    <p:extLst>
      <p:ext uri="{BB962C8B-B14F-4D97-AF65-F5344CB8AC3E}">
        <p14:creationId xmlns:p14="http://schemas.microsoft.com/office/powerpoint/2010/main" val="390170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122" name="Picture 2" descr="Kết quả hình ảnh cho ethmoid bone anatomy anterior and posteri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19286"/>
            <a:ext cx="601980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uwmsk.org/sinusanatomy2/images/Axial.ethmoi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943" y="1300162"/>
            <a:ext cx="4238625" cy="46577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786086" y="6115050"/>
            <a:ext cx="4114800" cy="487363"/>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AE: anterior ethmoid, PE: posterior ethmoid, NS: nasal septum, SpS: sphenoid sinus</a:t>
            </a:r>
            <a:endParaRPr lang="en-US" dirty="0"/>
          </a:p>
        </p:txBody>
      </p:sp>
      <p:sp>
        <p:nvSpPr>
          <p:cNvPr id="7" name="Title 1"/>
          <p:cNvSpPr>
            <a:spLocks noGrp="1"/>
          </p:cNvSpPr>
          <p:nvPr>
            <p:ph type="title"/>
          </p:nvPr>
        </p:nvSpPr>
        <p:spPr/>
        <p:txBody>
          <a:bodyPr>
            <a:normAutofit/>
          </a:bodyPr>
          <a:lstStyle/>
          <a:p>
            <a:r>
              <a:rPr lang="en-US" dirty="0" err="1"/>
              <a:t>Xoang</a:t>
            </a:r>
            <a:r>
              <a:rPr lang="en-US" dirty="0"/>
              <a:t> </a:t>
            </a:r>
            <a:r>
              <a:rPr lang="en-US" dirty="0" err="1"/>
              <a:t>sàng</a:t>
            </a:r>
            <a:r>
              <a:rPr lang="en-US" dirty="0"/>
              <a:t> (Ethmoid)</a:t>
            </a:r>
          </a:p>
        </p:txBody>
      </p:sp>
    </p:spTree>
    <p:extLst>
      <p:ext uri="{BB962C8B-B14F-4D97-AF65-F5344CB8AC3E}">
        <p14:creationId xmlns:p14="http://schemas.microsoft.com/office/powerpoint/2010/main" val="368235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Xoang</a:t>
            </a:r>
            <a:r>
              <a:rPr lang="en-US" dirty="0"/>
              <a:t> </a:t>
            </a:r>
            <a:r>
              <a:rPr lang="en-US" dirty="0" err="1"/>
              <a:t>sàng</a:t>
            </a:r>
            <a:r>
              <a:rPr lang="en-US" dirty="0"/>
              <a:t> (Ethmoid)</a:t>
            </a:r>
          </a:p>
        </p:txBody>
      </p:sp>
      <p:pic>
        <p:nvPicPr>
          <p:cNvPr id="3074" name="Picture 2" descr="http://uwmsk.org/sinusanatomy2/images/Axial.ethmoi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152" y="1349829"/>
            <a:ext cx="4080098" cy="436517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555624" y="5913437"/>
            <a:ext cx="8131175" cy="4873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CG: crista </a:t>
            </a:r>
            <a:r>
              <a:rPr lang="en-US" sz="2400" dirty="0" err="1"/>
              <a:t>galli</a:t>
            </a:r>
            <a:r>
              <a:rPr lang="en-US" sz="2400" dirty="0"/>
              <a:t>, AC: anterior clinoid process, OC: optic canal, SP: sphenoid sinus</a:t>
            </a:r>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3656484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1319</Words>
  <Application>Microsoft Office PowerPoint</Application>
  <PresentationFormat>On-screen Show (4:3)</PresentationFormat>
  <Paragraphs>122</Paragraphs>
  <Slides>68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Times New Roman</vt:lpstr>
      <vt:lpstr>Times New Roman (Body)</vt:lpstr>
      <vt:lpstr>Office Theme</vt:lpstr>
      <vt:lpstr>Lịch sử</vt:lpstr>
      <vt:lpstr>Mật độ mô căn cứ trên đơn vị Hounsfield: </vt:lpstr>
      <vt:lpstr>PowerPoint Presentation</vt:lpstr>
      <vt:lpstr>1. Xoang</vt:lpstr>
      <vt:lpstr>Xoang trán (Frontal)</vt:lpstr>
      <vt:lpstr>Xoang hàm (Maxillary)</vt:lpstr>
      <vt:lpstr>Hình ảnh bất thường xoang hàm</vt:lpstr>
      <vt:lpstr>Xoang sàng (Ethmoid)</vt:lpstr>
      <vt:lpstr>Xoang sàng (Ethmoid)</vt:lpstr>
      <vt:lpstr>Hình ảnh bất thường xoang sàng</vt:lpstr>
      <vt:lpstr>Xoang bướm (Spenoid)</vt:lpstr>
      <vt:lpstr>Hình ảnh bất thường xoang bướm</vt:lpstr>
      <vt:lpstr>PowerPoint Presentation</vt:lpstr>
      <vt:lpstr>Hệ thống não thất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Đầu nước</vt:lpstr>
      <vt:lpstr>PowerPoint Presentation</vt:lpstr>
      <vt:lpstr>PowerPoint Presentation</vt:lpstr>
      <vt:lpstr>PowerPoint Presentation</vt:lpstr>
      <vt:lpstr>Xuất huyết</vt:lpstr>
      <vt:lpstr>PowerPoint Presentation</vt:lpstr>
      <vt:lpstr>PHÂN BIỆT XUẤT HUYẾT</vt:lpstr>
      <vt:lpstr>PowerPoint Presentation</vt:lpstr>
      <vt:lpstr>PowerPoint Presentation</vt:lpstr>
      <vt:lpstr>PHÂN LOẠI TỔN THƯƠNG </vt:lpstr>
      <vt:lpstr>PowerPoint Presentation</vt:lpstr>
      <vt:lpstr>PowerPoint Presentation</vt:lpstr>
      <vt:lpstr>TỔN THƯƠNG NGUYÊN PHÁT</vt:lpstr>
      <vt:lpstr>TỔN THƯƠNG THỨ PHÁT</vt:lpstr>
      <vt:lpstr>TỔN THƯƠNG HỘP SỌ</vt:lpstr>
      <vt:lpstr>TỤ MÁU NGOÀI MÀNG CỨNG (EPIDUrAL HEMATOMA)</vt:lpstr>
      <vt:lpstr>TỤ MÁU NGOÀI MÀNG CỨNG (EPIDUrAL HEMATOMA)</vt:lpstr>
      <vt:lpstr>TỤ MÁU NGOÀI MÀNG CỨNG (EPIDUrAL HEMATOMA)</vt:lpstr>
      <vt:lpstr>PowerPoint Presentation</vt:lpstr>
      <vt:lpstr>PowerPoint Presentation</vt:lpstr>
      <vt:lpstr>PowerPoint Presentation</vt:lpstr>
      <vt:lpstr>PowerPoint Presentation</vt:lpstr>
      <vt:lpstr>TỤ MÁU DƯỚI MÀNG CỨNG (SUBDURAL HEMATOMA)</vt:lpstr>
      <vt:lpstr>PowerPoint Presentation</vt:lpstr>
      <vt:lpstr>PowerPoint Presentation</vt:lpstr>
      <vt:lpstr>PowerPoint Presentation</vt:lpstr>
      <vt:lpstr>PowerPoint Presentation</vt:lpstr>
      <vt:lpstr>MÁU TỤ TRONG NÃO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HIỆU ỨNG CHOÁN CHỖ</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BQD</dc:creator>
  <cp:lastModifiedBy>Tin Nguyen</cp:lastModifiedBy>
  <cp:revision>32</cp:revision>
  <dcterms:created xsi:type="dcterms:W3CDTF">2006-08-16T00:00:00Z</dcterms:created>
  <dcterms:modified xsi:type="dcterms:W3CDTF">2020-05-02T04:08:26Z</dcterms:modified>
</cp:coreProperties>
</file>